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801600" cy="9601200" type="A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" roundtripDataSignature="AMtx7mjluRUFbgP5QJo8GU/1BHYilbfV+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A6F2FB1-3AC5-45EA-A73C-65F0B0A61066}">
  <a:tblStyle styleId="{9A6F2FB1-3AC5-45EA-A73C-65F0B0A61066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15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0"/>
              <a:buFont typeface="Calibri"/>
              <a:buNone/>
              <a:defRPr sz="8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3360"/>
              <a:buNone/>
              <a:defRPr sz="3359"/>
            </a:lvl1pPr>
            <a:lvl2pPr lvl="1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2pPr>
            <a:lvl3pPr lvl="2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None/>
              <a:defRPr sz="2520"/>
            </a:lvl3pPr>
            <a:lvl4pPr lvl="3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4pPr>
            <a:lvl5pPr lvl="4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5pPr>
            <a:lvl6pPr lvl="5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6pPr>
            <a:lvl7pPr lvl="6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7pPr>
            <a:lvl8pPr lvl="7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8pPr>
            <a:lvl9pPr lvl="8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3354864" y="81122"/>
            <a:ext cx="6091873" cy="11041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6473032" y="3199289"/>
            <a:ext cx="8136573" cy="2760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872332" y="518954"/>
            <a:ext cx="8136573" cy="8121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0"/>
              <a:buFont typeface="Calibri"/>
              <a:buNone/>
              <a:defRPr sz="8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3360"/>
              <a:buNone/>
              <a:defRPr sz="3359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 sz="2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520"/>
              <a:buNone/>
              <a:defRPr sz="252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224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224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224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224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224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224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880110" y="2555875"/>
            <a:ext cx="5440680" cy="609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6480810" y="2555875"/>
            <a:ext cx="5440680" cy="609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3360"/>
              <a:buNone/>
              <a:defRPr sz="3359" b="1"/>
            </a:lvl1pPr>
            <a:lvl2pPr marL="914400" lvl="1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2pPr>
            <a:lvl3pPr marL="1371600" lvl="2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None/>
              <a:defRPr sz="2520" b="1"/>
            </a:lvl3pPr>
            <a:lvl4pPr marL="1828800" lvl="3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4pPr>
            <a:lvl5pPr marL="2286000" lvl="4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5pPr>
            <a:lvl6pPr marL="2743200" lvl="5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6pPr>
            <a:lvl7pPr marL="3200400" lvl="6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7pPr>
            <a:lvl8pPr marL="3657600" lvl="7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8pPr>
            <a:lvl9pPr marL="4114800" lvl="8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881779" y="3507105"/>
            <a:ext cx="5415676" cy="5158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3"/>
          </p:nvPr>
        </p:nvSpPr>
        <p:spPr>
          <a:xfrm>
            <a:off x="6480811" y="2353628"/>
            <a:ext cx="5442347" cy="1153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3360"/>
              <a:buNone/>
              <a:defRPr sz="3359" b="1"/>
            </a:lvl1pPr>
            <a:lvl2pPr marL="914400" lvl="1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2pPr>
            <a:lvl3pPr marL="1371600" lvl="2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None/>
              <a:defRPr sz="2520" b="1"/>
            </a:lvl3pPr>
            <a:lvl4pPr marL="1828800" lvl="3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4pPr>
            <a:lvl5pPr marL="2286000" lvl="4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5pPr>
            <a:lvl6pPr marL="2743200" lvl="5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6pPr>
            <a:lvl7pPr marL="3200400" lvl="6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7pPr>
            <a:lvl8pPr marL="3657600" lvl="7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8pPr>
            <a:lvl9pPr marL="4114800" lvl="8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4"/>
          </p:nvPr>
        </p:nvSpPr>
        <p:spPr>
          <a:xfrm>
            <a:off x="6480811" y="3507105"/>
            <a:ext cx="5442347" cy="5158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80"/>
              <a:buFont typeface="Calibri"/>
              <a:buNone/>
              <a:defRPr sz="448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5442347" y="1382397"/>
            <a:ext cx="6480810" cy="6823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51308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4480"/>
              <a:buChar char="•"/>
              <a:defRPr sz="4480"/>
            </a:lvl1pPr>
            <a:lvl2pPr marL="914400" lvl="1" indent="-477519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920"/>
              <a:buChar char="•"/>
              <a:defRPr sz="3920"/>
            </a:lvl2pPr>
            <a:lvl3pPr marL="1371600" lvl="2" indent="-44196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60"/>
              <a:buChar char="•"/>
              <a:defRPr sz="3359"/>
            </a:lvl3pPr>
            <a:lvl4pPr marL="1828800" lvl="3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4pPr>
            <a:lvl5pPr marL="2286000" lvl="4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5pPr>
            <a:lvl6pPr marL="2743200" lvl="5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6pPr>
            <a:lvl7pPr marL="3200400" lvl="6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7pPr>
            <a:lvl8pPr marL="3657600" lvl="7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8pPr>
            <a:lvl9pPr marL="4114800" lvl="8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881778" y="2880360"/>
            <a:ext cx="4128849" cy="5336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1pPr>
            <a:lvl2pPr marL="914400" lvl="1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60"/>
              <a:buNone/>
              <a:defRPr sz="1960"/>
            </a:lvl2pPr>
            <a:lvl3pPr marL="1371600" lvl="2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1679"/>
            </a:lvl3pPr>
            <a:lvl4pPr marL="1828800" lvl="3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marL="2286000" lvl="4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marL="2743200" lvl="5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marL="3200400" lvl="6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marL="3657600" lvl="7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marL="4114800" lvl="8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80"/>
              <a:buFont typeface="Calibri"/>
              <a:buNone/>
              <a:defRPr sz="448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5442347" y="1382397"/>
            <a:ext cx="6480810" cy="682307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81778" y="2880360"/>
            <a:ext cx="4128849" cy="5336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1pPr>
            <a:lvl2pPr marL="914400" lvl="1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60"/>
              <a:buNone/>
              <a:defRPr sz="1960"/>
            </a:lvl2pPr>
            <a:lvl3pPr marL="1371600" lvl="2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1679"/>
            </a:lvl3pPr>
            <a:lvl4pPr marL="1828800" lvl="3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marL="2286000" lvl="4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marL="2743200" lvl="5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marL="3200400" lvl="6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marL="3657600" lvl="7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marL="4114800" lvl="8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160"/>
              <a:buFont typeface="Calibri"/>
              <a:buNone/>
              <a:defRPr sz="6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77519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3920"/>
              <a:buFont typeface="Arial"/>
              <a:buChar char="•"/>
              <a:defRPr sz="3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4196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Char char="•"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8619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2801600" cy="9601200"/>
          </a:xfrm>
          <a:prstGeom prst="frame">
            <a:avLst>
              <a:gd name="adj1" fmla="val 2089"/>
            </a:avLst>
          </a:prstGeom>
          <a:solidFill>
            <a:srgbClr val="D8D8D8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3300" tIns="31650" rIns="63300" bIns="316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46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5354167" y="262826"/>
            <a:ext cx="2093265" cy="34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 2: Roman Britain </a:t>
            </a:r>
            <a:endParaRPr/>
          </a:p>
        </p:txBody>
      </p:sp>
      <p:graphicFrame>
        <p:nvGraphicFramePr>
          <p:cNvPr id="86" name="Google Shape;86;p1"/>
          <p:cNvGraphicFramePr/>
          <p:nvPr>
            <p:extLst>
              <p:ext uri="{D42A27DB-BD31-4B8C-83A1-F6EECF244321}">
                <p14:modId xmlns:p14="http://schemas.microsoft.com/office/powerpoint/2010/main" val="3238409849"/>
              </p:ext>
            </p:extLst>
          </p:nvPr>
        </p:nvGraphicFramePr>
        <p:xfrm>
          <a:off x="330086" y="743714"/>
          <a:ext cx="12141450" cy="7386675"/>
        </p:xfrm>
        <a:graphic>
          <a:graphicData uri="http://schemas.openxmlformats.org/drawingml/2006/table">
            <a:tbl>
              <a:tblPr firstRow="1" bandRow="1">
                <a:noFill/>
                <a:tableStyleId>{9A6F2FB1-3AC5-45EA-A73C-65F0B0A61066}</a:tableStyleId>
              </a:tblPr>
              <a:tblGrid>
                <a:gridCol w="202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6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3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23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17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235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55825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strike="noStrike" cap="none"/>
                        <a:t>National Curriculum Objectives </a:t>
                      </a:r>
                      <a:endParaRPr sz="1100" u="none" strike="noStrike" cap="none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strike="noStrike" cap="none"/>
                        <a:t>Substantive Knowledge </a:t>
                      </a:r>
                      <a:endParaRPr sz="1100" u="none" strike="noStrike" cap="none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strike="noStrike" cap="none"/>
                        <a:t>Vocabulary</a:t>
                      </a:r>
                      <a:endParaRPr sz="1100" u="none" strike="noStrike" cap="none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0575">
                <a:tc rowSpan="3"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Know where people and events fit within a chronological framework.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Develop awareness of the past, using common words and phrases relating to the passing of time.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Understand some of the ways in which they find out about the past and identify different ways in which it is represented.</a:t>
                      </a:r>
                      <a:endParaRPr sz="1100" dirty="0"/>
                    </a:p>
                  </a:txBody>
                  <a:tcPr marL="91450" marR="91450" marT="45725" marB="45725"/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7" gridSpan="4">
                  <a:txBody>
                    <a:bodyPr/>
                    <a:lstStyle/>
                    <a:p>
                      <a:pPr lvl="0"/>
                      <a:r>
                        <a:rPr lang="en-US" sz="14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To know that you can find out about the recent past by talking to your grandparents. We call this ‘oral history’. </a:t>
                      </a:r>
                      <a:endParaRPr lang="en-GB" sz="1200" b="0" i="0" u="none" strike="noStrike" cap="none" dirty="0" smtClean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  <a:p>
                      <a:pPr lvl="0"/>
                      <a:r>
                        <a:rPr lang="en-US" sz="14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To know that you can find out what life was like in the recent past through looking at photographs or objects. </a:t>
                      </a:r>
                      <a:endParaRPr lang="en-GB" sz="1200" b="0" i="0" u="none" strike="noStrike" cap="none" dirty="0" smtClean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  <a:p>
                      <a:pPr lvl="0"/>
                      <a:r>
                        <a:rPr lang="en-US" sz="14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To know that</a:t>
                      </a:r>
                      <a:r>
                        <a:rPr lang="en-US" sz="1400" b="0" i="0" u="none" strike="noStrike" cap="none" baseline="0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 w</a:t>
                      </a:r>
                      <a:r>
                        <a:rPr lang="en-US" sz="14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e describe time (chronology), as shown in the timeline above, using special words:</a:t>
                      </a:r>
                      <a:endParaRPr lang="en-GB" sz="1200" b="0" i="0" u="none" strike="noStrike" cap="none" dirty="0" smtClean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  <a:p>
                      <a:pPr lvl="1"/>
                      <a:r>
                        <a:rPr lang="en-US" sz="14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Decade is 10 years.</a:t>
                      </a:r>
                      <a:endParaRPr lang="en-GB" sz="1200" b="0" i="0" u="none" strike="noStrike" cap="none" dirty="0" smtClean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  <a:p>
                      <a:pPr lvl="1"/>
                      <a:r>
                        <a:rPr lang="en-US" sz="14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Century is 100 years</a:t>
                      </a:r>
                      <a:endParaRPr lang="en-GB" sz="1200" b="0" i="0" u="none" strike="noStrike" cap="none" dirty="0" smtClean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  <a:p>
                      <a:pPr lvl="1"/>
                      <a:r>
                        <a:rPr lang="en-US" sz="14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A month has 4 weeks. </a:t>
                      </a:r>
                      <a:endParaRPr lang="en-GB" sz="1200" b="0" i="0" u="none" strike="noStrike" cap="none" dirty="0" smtClean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  <a:p>
                      <a:pPr lvl="1"/>
                      <a:r>
                        <a:rPr lang="en-US" sz="14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There are 12 months in a year.</a:t>
                      </a:r>
                      <a:endParaRPr lang="en-GB" sz="1200" b="0" i="0" u="none" strike="noStrike" cap="none" dirty="0" smtClean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  <a:p>
                      <a:pPr lvl="0"/>
                      <a:endParaRPr lang="en-US" sz="1400" b="0" i="0" u="none" strike="noStrike" cap="none" dirty="0" smtClean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  <a:p>
                      <a:pPr lvl="0"/>
                      <a:r>
                        <a:rPr lang="en-US" sz="14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To know that</a:t>
                      </a:r>
                      <a:r>
                        <a:rPr lang="en-US" sz="1400" b="0" i="0" u="none" strike="noStrike" cap="none" baseline="0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 m</a:t>
                      </a:r>
                      <a:r>
                        <a:rPr lang="en-US" sz="14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any toys today are similar to those played with by grandparents.</a:t>
                      </a:r>
                      <a:endParaRPr lang="en-GB" sz="1200" b="0" i="0" u="none" strike="noStrike" cap="none" dirty="0" smtClean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  <a:p>
                      <a:pPr lvl="0"/>
                      <a:r>
                        <a:rPr lang="en-US" sz="14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To know that toys today are usually made from different materials than in the past, for example plastic instead of wood or metal.</a:t>
                      </a:r>
                    </a:p>
                    <a:p>
                      <a:pPr lvl="0"/>
                      <a:endParaRPr lang="en-GB" sz="1200" b="0" i="0" u="none" strike="noStrike" cap="none" dirty="0" smtClean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  <a:p>
                      <a:pPr lvl="0"/>
                      <a:r>
                        <a:rPr lang="en-US" sz="14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To know that some grandparents didn’t have the electronic toys you have today. </a:t>
                      </a:r>
                      <a:endParaRPr lang="en-GB" sz="1200" b="0" i="0" u="none" strike="noStrike" cap="none" dirty="0" smtClean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  <a:p>
                      <a:pPr lvl="0"/>
                      <a:endParaRPr lang="en-US" sz="1400" b="0" i="0" u="none" strike="noStrike" cap="none" dirty="0" smtClean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  <a:p>
                      <a:pPr lvl="0"/>
                      <a:r>
                        <a:rPr lang="en-US" sz="14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To know that shops today are usually much bigger than when some grandparents were children. We call them ‘supermarkets’. </a:t>
                      </a:r>
                    </a:p>
                    <a:p>
                      <a:pPr lvl="0"/>
                      <a:endParaRPr lang="en-GB" sz="1200" b="0" i="0" u="none" strike="noStrike" cap="none" dirty="0" smtClean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  <a:p>
                      <a:r>
                        <a:rPr lang="en-US" sz="14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To know that some grandparents mainly learned the ‘3Rs’: reading, writing and arithmetic. You learn about lots of different subjects.</a:t>
                      </a:r>
                      <a:endParaRPr sz="900" b="0" dirty="0"/>
                    </a:p>
                  </a:txBody>
                  <a:tcPr marL="91450" marR="91450" marT="45725" marB="45725"/>
                </a:tc>
                <a:tc rowSpan="7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same, different, compare, before, after, past, now, timeline, 20th century, 1950s, 1960s, 21st century, grandparent, growing up, year, clue, object/artefact, matching, modern, old, vocabulary related to different types of house (terraced, flats, bungalow, semi-detached)</a:t>
                      </a:r>
                      <a:endParaRPr sz="1100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82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Key Historians</a:t>
                      </a:r>
                      <a:endParaRPr sz="11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High quality texts </a:t>
                      </a:r>
                      <a:endParaRPr sz="11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2680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825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Prior Learning</a:t>
                      </a:r>
                      <a:endParaRPr sz="11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Disciplinary Knowledge</a:t>
                      </a:r>
                      <a:endParaRPr sz="11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1950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EYFS- All</a:t>
                      </a:r>
                      <a:r>
                        <a:rPr lang="en-GB" sz="1100" baseline="0" dirty="0" smtClean="0"/>
                        <a:t> about me. </a:t>
                      </a:r>
                      <a:endParaRPr sz="1100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develop an awareness of the past • know where the people and events they study fit within a chronological framework • identify similarities and differences between ways of life in different periods • use a wide vocabulary of everyday historical terms • ask and answer questions, choosing parts of sources to show that they know and understand key features • understand some of the ways in which we find out about the past • identify different ways in which it is represented.</a:t>
                      </a:r>
                      <a:endParaRPr sz="1100" dirty="0"/>
                    </a:p>
                  </a:txBody>
                  <a:tcPr marL="91450" marR="91450" marT="45725" marB="45725"/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1925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Future Learning</a:t>
                      </a:r>
                      <a:endParaRPr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5425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Year Two: Local</a:t>
                      </a:r>
                      <a:r>
                        <a:rPr lang="en-GB" sz="1100" baseline="0" dirty="0" smtClean="0"/>
                        <a:t> heroes and holidays </a:t>
                      </a:r>
                      <a:endParaRPr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5025">
                <a:tc gridSpan="8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Teaching Ideas</a:t>
                      </a:r>
                      <a:endParaRPr sz="11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4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One</a:t>
                      </a:r>
                      <a:endParaRPr sz="1600"/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Two</a:t>
                      </a:r>
                      <a:endParaRPr sz="16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Three</a:t>
                      </a:r>
                      <a:endParaRPr sz="16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Four</a:t>
                      </a:r>
                      <a:endParaRPr sz="1600"/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Five </a:t>
                      </a:r>
                      <a:endParaRPr sz="16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Six</a:t>
                      </a:r>
                      <a:endParaRPr sz="16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79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FF0000"/>
                          </a:solidFill>
                        </a:rPr>
                        <a:t>Has childhood always been the same? </a:t>
                      </a:r>
                      <a:endParaRPr sz="1100" dirty="0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Was Grandads home like mine? </a:t>
                      </a:r>
                      <a:endParaRPr sz="1100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FFC000"/>
                          </a:solidFill>
                        </a:rPr>
                        <a:t>Did Granny have an X-box? </a:t>
                      </a:r>
                      <a:endParaRPr sz="1100" dirty="0">
                        <a:solidFill>
                          <a:srgbClr val="FFC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00CC00"/>
                          </a:solidFill>
                        </a:rPr>
                        <a:t>What was a trip to the shops like?</a:t>
                      </a:r>
                      <a:r>
                        <a:rPr lang="en-GB" sz="1100" baseline="0" dirty="0" smtClean="0">
                          <a:solidFill>
                            <a:srgbClr val="00CC00"/>
                          </a:solidFill>
                        </a:rPr>
                        <a:t> </a:t>
                      </a:r>
                      <a:endParaRPr sz="1100" dirty="0">
                        <a:solidFill>
                          <a:srgbClr val="00CC00"/>
                        </a:solidFill>
                      </a:endParaRPr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0070C0"/>
                          </a:solidFill>
                        </a:rPr>
                        <a:t>What was school like? </a:t>
                      </a:r>
                      <a:endParaRPr sz="1100" dirty="0">
                        <a:solidFill>
                          <a:srgbClr val="0070C0"/>
                        </a:solidFill>
                      </a:endParaRPr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7030A0"/>
                          </a:solidFill>
                        </a:rPr>
                        <a:t>Big Finish: Spend a day at Grandads</a:t>
                      </a:r>
                      <a:r>
                        <a:rPr lang="en-GB" sz="1100" baseline="0" dirty="0" smtClean="0">
                          <a:solidFill>
                            <a:srgbClr val="7030A0"/>
                          </a:solidFill>
                        </a:rPr>
                        <a:t> school. </a:t>
                      </a:r>
                      <a:endParaRPr sz="1100" dirty="0">
                        <a:solidFill>
                          <a:srgbClr val="7030A0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7" name="Google Shape;87;p1"/>
          <p:cNvSpPr txBox="1"/>
          <p:nvPr/>
        </p:nvSpPr>
        <p:spPr>
          <a:xfrm>
            <a:off x="330086" y="8811940"/>
            <a:ext cx="12141426" cy="369332"/>
          </a:xfrm>
          <a:prstGeom prst="rect">
            <a:avLst/>
          </a:prstGeom>
          <a:solidFill>
            <a:srgbClr val="D8D8D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Big Finish: 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" name="Google Shape;88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66768" y="7506318"/>
            <a:ext cx="401631" cy="378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5244" y="7467273"/>
            <a:ext cx="512187" cy="504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 descr="Image result for communicate icon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57616" y="7346235"/>
            <a:ext cx="620232" cy="620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6">
            <a:alphaModFix/>
          </a:blip>
          <a:srcRect l="14714" t="17975" r="14175" b="24716"/>
          <a:stretch/>
        </p:blipFill>
        <p:spPr>
          <a:xfrm>
            <a:off x="5515873" y="7476391"/>
            <a:ext cx="490688" cy="426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10044" y="7467273"/>
            <a:ext cx="401631" cy="378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 descr="Image result for communicate icon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45600" y="7312650"/>
            <a:ext cx="620232" cy="620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"/>
          <p:cNvPicPr preferRelativeResize="0"/>
          <p:nvPr/>
        </p:nvPicPr>
        <p:blipFill rotWithShape="1">
          <a:blip r:embed="rId6">
            <a:alphaModFix/>
          </a:blip>
          <a:srcRect l="14714" t="17975" r="14175" b="24716"/>
          <a:stretch/>
        </p:blipFill>
        <p:spPr>
          <a:xfrm>
            <a:off x="7732998" y="7409484"/>
            <a:ext cx="490688" cy="426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73060" y="7414641"/>
            <a:ext cx="401631" cy="378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" descr="Image result for communicate icon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96108" y="7432143"/>
            <a:ext cx="620232" cy="620232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"/>
          <p:cNvSpPr txBox="1"/>
          <p:nvPr/>
        </p:nvSpPr>
        <p:spPr>
          <a:xfrm>
            <a:off x="1838747" y="262826"/>
            <a:ext cx="9481717" cy="369332"/>
          </a:xfrm>
          <a:prstGeom prst="rect">
            <a:avLst/>
          </a:prstGeom>
          <a:solidFill>
            <a:srgbClr val="D8D8D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Year group: Year One Term</a:t>
            </a:r>
            <a:r>
              <a:rPr lang="en-GB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Autumn </a:t>
            </a: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Topic</a:t>
            </a:r>
            <a:r>
              <a:rPr lang="en-GB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My Family History  </a:t>
            </a: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666920" y="219374"/>
            <a:ext cx="646424" cy="675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97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88895" y="7467273"/>
            <a:ext cx="401631" cy="378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94;p1"/>
          <p:cNvPicPr preferRelativeResize="0"/>
          <p:nvPr/>
        </p:nvPicPr>
        <p:blipFill rotWithShape="1">
          <a:blip r:embed="rId6">
            <a:alphaModFix/>
          </a:blip>
          <a:srcRect l="14714" t="17975" r="14175" b="24716"/>
          <a:stretch/>
        </p:blipFill>
        <p:spPr>
          <a:xfrm>
            <a:off x="9830795" y="7457909"/>
            <a:ext cx="490688" cy="4265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492</Words>
  <Application>Microsoft Office PowerPoint</Application>
  <PresentationFormat>A3 Paper (297x420 mm)</PresentationFormat>
  <Paragraphs>47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Hannah Gray</dc:creator>
  <cp:lastModifiedBy>Hannah Gray</cp:lastModifiedBy>
  <cp:revision>5</cp:revision>
  <dcterms:created xsi:type="dcterms:W3CDTF">2021-12-06T11:27:23Z</dcterms:created>
  <dcterms:modified xsi:type="dcterms:W3CDTF">2025-02-12T13:25:35Z</dcterms:modified>
</cp:coreProperties>
</file>