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12801600" cy="9601200" type="A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jluRUFbgP5QJo8GU/1BHYilbfV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6F2FB1-3AC5-45EA-A73C-65F0B0A61066}">
  <a:tblStyle styleId="{9A6F2FB1-3AC5-45EA-A73C-65F0B0A6106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5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2231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2900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/>
            </a:lvl1pPr>
            <a:lvl2pPr lvl="1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/>
            </a:lvl3pPr>
            <a:lvl4pPr lvl="3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4pPr>
            <a:lvl5pPr lvl="4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354864" y="81122"/>
            <a:ext cx="6091873" cy="11041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6473032" y="3199289"/>
            <a:ext cx="8136573" cy="2760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872332" y="518954"/>
            <a:ext cx="8136573" cy="812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520"/>
              <a:buNone/>
              <a:defRPr sz="252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54406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6480810" y="2555875"/>
            <a:ext cx="54406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 b="1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881779" y="3507105"/>
            <a:ext cx="5415676" cy="515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6480811" y="2353628"/>
            <a:ext cx="5442347" cy="115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 b="1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6480811" y="3507105"/>
            <a:ext cx="5442347" cy="515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Calibri"/>
              <a:buNone/>
              <a:defRPr sz="4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1308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4480"/>
              <a:buChar char="•"/>
              <a:defRPr sz="4480"/>
            </a:lvl1pPr>
            <a:lvl2pPr marL="914400" lvl="1" indent="-477519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920"/>
              <a:buChar char="•"/>
              <a:defRPr sz="3920"/>
            </a:lvl2pPr>
            <a:lvl3pPr marL="1371600" lvl="2" indent="-44196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Char char="•"/>
              <a:defRPr sz="3359"/>
            </a:lvl3pPr>
            <a:lvl4pPr marL="1828800" lvl="3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4pPr>
            <a:lvl5pPr marL="2286000" lvl="4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5pPr>
            <a:lvl6pPr marL="2743200" lvl="5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6pPr>
            <a:lvl7pPr marL="3200400" lvl="6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7pPr>
            <a:lvl8pPr marL="3657600" lvl="7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8pPr>
            <a:lvl9pPr marL="4114800" lvl="8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1960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79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Calibri"/>
              <a:buNone/>
              <a:defRPr sz="4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1960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79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60"/>
              <a:buFont typeface="Calibri"/>
              <a:buNone/>
              <a:defRPr sz="6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77519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920"/>
              <a:buFont typeface="Arial"/>
              <a:buChar char="•"/>
              <a:defRPr sz="3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4196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8619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rgbClr val="D8D8D8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3300" tIns="31650" rIns="63300" bIns="316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4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 2: Roman Britain </a:t>
            </a:r>
            <a:endParaRPr/>
          </a:p>
        </p:txBody>
      </p:sp>
      <p:graphicFrame>
        <p:nvGraphicFramePr>
          <p:cNvPr id="86" name="Google Shape;86;p1"/>
          <p:cNvGraphicFramePr/>
          <p:nvPr>
            <p:extLst>
              <p:ext uri="{D42A27DB-BD31-4B8C-83A1-F6EECF244321}">
                <p14:modId xmlns:p14="http://schemas.microsoft.com/office/powerpoint/2010/main" val="3179696667"/>
              </p:ext>
            </p:extLst>
          </p:nvPr>
        </p:nvGraphicFramePr>
        <p:xfrm>
          <a:off x="330086" y="743714"/>
          <a:ext cx="12141450" cy="7995965"/>
        </p:xfrm>
        <a:graphic>
          <a:graphicData uri="http://schemas.openxmlformats.org/drawingml/2006/table">
            <a:tbl>
              <a:tblPr firstRow="1" bandRow="1">
                <a:noFill/>
                <a:tableStyleId>{9A6F2FB1-3AC5-45EA-A73C-65F0B0A61066}</a:tableStyleId>
              </a:tblPr>
              <a:tblGrid>
                <a:gridCol w="202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1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5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National Curriculum Objectives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Substantive Knowledge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575"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explore and use mechanisms [for example, levers, sliders, wheels and axles], in their products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design purposeful, functional, appealing products for themselves and other users based on design criteria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evaluate their ideas and products against design criteria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select from and use a range of tools and equipment to perform practical tasks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 gridSpan="4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/>
                    </a:p>
                  </a:txBody>
                  <a:tcPr marL="91450" marR="91450" marT="45725" marB="45725"/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82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680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GB"/>
                    </a:p>
                  </a:txBody>
                  <a:tcPr marL="91450" marR="91450" marT="45725" marB="45725"/>
                </a:tc>
                <a:tc rowSpan="2">
                  <a:txBody>
                    <a:bodyPr/>
                    <a:lstStyle/>
                    <a:p>
                      <a:endParaRPr lang="en-GB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4565"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/>
                        <a:t>Prior </a:t>
                      </a:r>
                      <a:r>
                        <a:rPr lang="en-GB" sz="1100" dirty="0" smtClean="0"/>
                        <a:t>Learning: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EYFS-</a:t>
                      </a:r>
                      <a:r>
                        <a:rPr lang="en-GB" sz="1100" baseline="0" dirty="0" smtClean="0"/>
                        <a:t> Junk Modelling</a:t>
                      </a:r>
                      <a:endParaRPr lang="en-GB" sz="1100" dirty="0" smtClean="0"/>
                    </a:p>
                  </a:txBody>
                  <a:tcPr marL="91450" marR="91450" marT="45725" marB="45725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3299"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/>
                        <a:t>Disciplinary Knowledge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601477"/>
                  </a:ext>
                </a:extLst>
              </a:tr>
              <a:tr h="8319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smtClean="0"/>
                        <a:t>Understanding simple mechanisms that allow movement – sliding mechanisms </a:t>
                      </a: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9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Future Learning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42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 smtClean="0"/>
                        <a:t>Year</a:t>
                      </a:r>
                      <a:r>
                        <a:rPr lang="en-GB" baseline="0" dirty="0" smtClean="0"/>
                        <a:t> two- </a:t>
                      </a:r>
                      <a:r>
                        <a:rPr lang="en-GB" baseline="0" dirty="0" err="1" smtClean="0"/>
                        <a:t>Mechniams</a:t>
                      </a:r>
                      <a:r>
                        <a:rPr lang="en-GB" baseline="0" dirty="0" smtClean="0"/>
                        <a:t> </a:t>
                      </a:r>
                      <a:endParaRPr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0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Teaching Ideas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One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Two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Three</a:t>
                      </a: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Four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Five 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Six</a:t>
                      </a: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79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What is a mechanism?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Technical</a:t>
                      </a:r>
                      <a:r>
                        <a:rPr lang="en-GB" sz="1100" baseline="0" dirty="0" smtClean="0">
                          <a:solidFill>
                            <a:srgbClr val="FF0000"/>
                          </a:solidFill>
                        </a:rPr>
                        <a:t> knowledge 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What</a:t>
                      </a:r>
                      <a:r>
                        <a:rPr lang="en-GB" sz="1100" baseline="0" dirty="0" smtClean="0"/>
                        <a:t> are the different types of mechanism?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aseline="0" dirty="0" smtClean="0"/>
                        <a:t>Technical knowledge 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What moving part will I make for my story?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Design </a:t>
                      </a:r>
                      <a:endParaRPr sz="1100" dirty="0">
                        <a:solidFill>
                          <a:srgbClr val="FFC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Making a story</a:t>
                      </a: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 book with a moving part.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Make </a:t>
                      </a:r>
                      <a:endParaRPr sz="1100" dirty="0">
                        <a:solidFill>
                          <a:srgbClr val="00CC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Making a story</a:t>
                      </a: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 book with a moving part.</a:t>
                      </a:r>
                      <a:endParaRPr lang="en-GB" sz="1100" dirty="0" smtClean="0">
                        <a:solidFill>
                          <a:srgbClr val="00CC00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B050"/>
                          </a:solidFill>
                        </a:rPr>
                        <a:t>Make</a:t>
                      </a:r>
                      <a:r>
                        <a:rPr lang="en-GB" sz="11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endParaRPr lang="en-GB" sz="1100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7030A0"/>
                          </a:solidFill>
                        </a:rPr>
                        <a:t>How</a:t>
                      </a:r>
                      <a:r>
                        <a:rPr lang="en-GB" sz="1100" baseline="0" dirty="0" smtClean="0">
                          <a:solidFill>
                            <a:srgbClr val="7030A0"/>
                          </a:solidFill>
                        </a:rPr>
                        <a:t> effective was my moving part?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aseline="0" dirty="0" smtClean="0">
                          <a:solidFill>
                            <a:srgbClr val="7030A0"/>
                          </a:solidFill>
                        </a:rPr>
                        <a:t>Evaluate </a:t>
                      </a:r>
                      <a:endParaRPr sz="1100" dirty="0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7" name="Google Shape;87;p1"/>
          <p:cNvSpPr txBox="1"/>
          <p:nvPr/>
        </p:nvSpPr>
        <p:spPr>
          <a:xfrm>
            <a:off x="330086" y="8811940"/>
            <a:ext cx="12141426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Product: Make a moving story  Consumer: Foundation Stage children 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1838747" y="262826"/>
            <a:ext cx="9481717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Year group: Year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Term: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Spring Topic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Mechanisms- sliders and levers 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66920" y="219374"/>
            <a:ext cx="646424" cy="67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206" y="1354649"/>
            <a:ext cx="6208253" cy="39788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5063" y="743714"/>
            <a:ext cx="3225868" cy="376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59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rgbClr val="D8D8D8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3300" tIns="31650" rIns="63300" bIns="316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4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 2: Roman Britain </a:t>
            </a:r>
            <a:endParaRPr/>
          </a:p>
        </p:txBody>
      </p:sp>
      <p:graphicFrame>
        <p:nvGraphicFramePr>
          <p:cNvPr id="86" name="Google Shape;86;p1"/>
          <p:cNvGraphicFramePr/>
          <p:nvPr>
            <p:extLst>
              <p:ext uri="{D42A27DB-BD31-4B8C-83A1-F6EECF244321}">
                <p14:modId xmlns:p14="http://schemas.microsoft.com/office/powerpoint/2010/main" val="451611367"/>
              </p:ext>
            </p:extLst>
          </p:nvPr>
        </p:nvGraphicFramePr>
        <p:xfrm>
          <a:off x="330086" y="743714"/>
          <a:ext cx="12141450" cy="8261305"/>
        </p:xfrm>
        <a:graphic>
          <a:graphicData uri="http://schemas.openxmlformats.org/drawingml/2006/table">
            <a:tbl>
              <a:tblPr firstRow="1" bandRow="1">
                <a:noFill/>
                <a:tableStyleId>{9A6F2FB1-3AC5-45EA-A73C-65F0B0A61066}</a:tableStyleId>
              </a:tblPr>
              <a:tblGrid>
                <a:gridCol w="202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1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5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National Curriculum Objectives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Substantive Knowledge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575"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use the basic principles of a healthy and varied diet to prepare dishes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design purposeful, functional, appealing products for themselves and other users based on design criteria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evaluate their ideas and products against design criteria</a:t>
                      </a: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 gridSpan="4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/>
                    </a:p>
                  </a:txBody>
                  <a:tcPr marL="91450" marR="91450" marT="45725" marB="45725"/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82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680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GB"/>
                    </a:p>
                  </a:txBody>
                  <a:tcPr marL="91450" marR="91450" marT="45725" marB="45725"/>
                </a:tc>
                <a:tc rowSpan="2">
                  <a:txBody>
                    <a:bodyPr/>
                    <a:lstStyle/>
                    <a:p>
                      <a:endParaRPr lang="en-GB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4565"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/>
                        <a:t>Prior </a:t>
                      </a:r>
                      <a:r>
                        <a:rPr lang="en-GB" sz="1100" dirty="0" smtClean="0"/>
                        <a:t>Learning: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Year one- Preparing fruits and vegetables</a:t>
                      </a:r>
                      <a:r>
                        <a:rPr lang="en-GB" sz="1100" baseline="0" dirty="0" smtClean="0"/>
                        <a:t>- the difference between fruits and vegetables- making fruit kebabs </a:t>
                      </a:r>
                      <a:endParaRPr sz="1100" dirty="0"/>
                    </a:p>
                  </a:txBody>
                  <a:tcPr marL="91450" marR="91450" marT="45725" marB="45725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3299"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/>
                        <a:t>Disciplinary Knowledge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601477"/>
                  </a:ext>
                </a:extLst>
              </a:tr>
              <a:tr h="8319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Basic food handling, hygienic practices and personal hygiene, including how to control risks • Safe use of a variety of tools and equipment to peel, cut, grate, mix and mould food • The nutritional value of food stuffs in a balanced diet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9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Future Learning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42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 smtClean="0"/>
                        <a:t>Y</a:t>
                      </a:r>
                      <a:endParaRPr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0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Teaching Ideas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One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Two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Three</a:t>
                      </a: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Four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Five 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Six</a:t>
                      </a: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79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What is a balanced diet?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Technical</a:t>
                      </a:r>
                      <a:r>
                        <a:rPr lang="en-GB" sz="1100" baseline="0" dirty="0" smtClean="0">
                          <a:solidFill>
                            <a:srgbClr val="FF0000"/>
                          </a:solidFill>
                        </a:rPr>
                        <a:t> knowledge 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aseline="0" dirty="0" smtClean="0"/>
                        <a:t>Classifying foods into categories.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aseline="0" dirty="0" smtClean="0"/>
                        <a:t>Technical knowledge 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Can</a:t>
                      </a:r>
                      <a:r>
                        <a:rPr lang="en-GB" sz="1100" baseline="0" dirty="0" smtClean="0">
                          <a:solidFill>
                            <a:srgbClr val="FFC000"/>
                          </a:solidFill>
                        </a:rPr>
                        <a:t> I design a balanced meal for my teacher? </a:t>
                      </a: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Design </a:t>
                      </a:r>
                      <a:endParaRPr sz="1100" dirty="0">
                        <a:solidFill>
                          <a:srgbClr val="FFC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baseline="0" dirty="0" smtClean="0">
                        <a:solidFill>
                          <a:srgbClr val="00CC00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Make </a:t>
                      </a:r>
                      <a:endParaRPr sz="1100" dirty="0">
                        <a:solidFill>
                          <a:srgbClr val="00CC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>
                        <a:solidFill>
                          <a:srgbClr val="00B050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B050"/>
                          </a:solidFill>
                        </a:rPr>
                        <a:t>Make</a:t>
                      </a:r>
                      <a:r>
                        <a:rPr lang="en-GB" sz="1100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endParaRPr lang="en-GB" sz="1100" dirty="0" smtClean="0">
                        <a:solidFill>
                          <a:srgbClr val="00B050"/>
                        </a:solidFill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baseline="0" dirty="0" smtClean="0">
                        <a:solidFill>
                          <a:srgbClr val="7030A0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aseline="0" dirty="0" smtClean="0">
                          <a:solidFill>
                            <a:srgbClr val="7030A0"/>
                          </a:solidFill>
                        </a:rPr>
                        <a:t>Evaluate </a:t>
                      </a:r>
                      <a:endParaRPr sz="1100" dirty="0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7" name="Google Shape;87;p1"/>
          <p:cNvSpPr txBox="1"/>
          <p:nvPr/>
        </p:nvSpPr>
        <p:spPr>
          <a:xfrm>
            <a:off x="330086" y="8811940"/>
            <a:ext cx="12141426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Product: A balanced meal  Consumer: Class teacher 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1838747" y="262826"/>
            <a:ext cx="9481717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Year group: Year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Term: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Spring Topic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Cooking and nutrition 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66920" y="219374"/>
            <a:ext cx="646424" cy="67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7825" y="1156498"/>
            <a:ext cx="6000750" cy="4914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7931" y="894915"/>
            <a:ext cx="3065413" cy="589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366</Words>
  <Application>Microsoft Office PowerPoint</Application>
  <PresentationFormat>A3 Paper (297x420 mm)</PresentationFormat>
  <Paragraphs>71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Bedwell</dc:creator>
  <cp:lastModifiedBy>Hannah Gray</cp:lastModifiedBy>
  <cp:revision>7</cp:revision>
  <dcterms:created xsi:type="dcterms:W3CDTF">2021-12-06T11:27:23Z</dcterms:created>
  <dcterms:modified xsi:type="dcterms:W3CDTF">2025-02-12T13:27:42Z</dcterms:modified>
</cp:coreProperties>
</file>