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801600" cy="9601200" type="A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" roundtripDataSignature="AMtx7mjluRUFbgP5QJo8GU/1BHYilbfV+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A6F2FB1-3AC5-45EA-A73C-65F0B0A61066}">
  <a:tblStyle styleId="{9A6F2FB1-3AC5-45EA-A73C-65F0B0A61066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15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4" Type="http://schemas.openxmlformats.org/officeDocument/2006/relationships/notesMaster" Target="notesMasters/notes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02706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0"/>
              <a:buFont typeface="Calibri"/>
              <a:buNone/>
              <a:defRPr sz="8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3360"/>
              <a:buNone/>
              <a:defRPr sz="3359"/>
            </a:lvl1pPr>
            <a:lvl2pPr lvl="1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2pPr>
            <a:lvl3pPr lvl="2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None/>
              <a:defRPr sz="2520"/>
            </a:lvl3pPr>
            <a:lvl4pPr lvl="3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4pPr>
            <a:lvl5pPr lvl="4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5pPr>
            <a:lvl6pPr lvl="5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6pPr>
            <a:lvl7pPr lvl="6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7pPr>
            <a:lvl8pPr lvl="7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8pPr>
            <a:lvl9pPr lvl="8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3354864" y="81122"/>
            <a:ext cx="6091873" cy="11041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6473032" y="3199289"/>
            <a:ext cx="8136573" cy="2760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872332" y="518954"/>
            <a:ext cx="8136573" cy="8121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0"/>
              <a:buFont typeface="Calibri"/>
              <a:buNone/>
              <a:defRPr sz="8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3360"/>
              <a:buNone/>
              <a:defRPr sz="3359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 sz="2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520"/>
              <a:buNone/>
              <a:defRPr sz="252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224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224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224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224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224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224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880110" y="2555875"/>
            <a:ext cx="5440680" cy="609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6480810" y="2555875"/>
            <a:ext cx="5440680" cy="609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3360"/>
              <a:buNone/>
              <a:defRPr sz="3359" b="1"/>
            </a:lvl1pPr>
            <a:lvl2pPr marL="914400" lvl="1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2pPr>
            <a:lvl3pPr marL="1371600" lvl="2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None/>
              <a:defRPr sz="2520" b="1"/>
            </a:lvl3pPr>
            <a:lvl4pPr marL="1828800" lvl="3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4pPr>
            <a:lvl5pPr marL="2286000" lvl="4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5pPr>
            <a:lvl6pPr marL="2743200" lvl="5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6pPr>
            <a:lvl7pPr marL="3200400" lvl="6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7pPr>
            <a:lvl8pPr marL="3657600" lvl="7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8pPr>
            <a:lvl9pPr marL="4114800" lvl="8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881779" y="3507105"/>
            <a:ext cx="5415676" cy="5158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3"/>
          </p:nvPr>
        </p:nvSpPr>
        <p:spPr>
          <a:xfrm>
            <a:off x="6480811" y="2353628"/>
            <a:ext cx="5442347" cy="1153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3360"/>
              <a:buNone/>
              <a:defRPr sz="3359" b="1"/>
            </a:lvl1pPr>
            <a:lvl2pPr marL="914400" lvl="1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2pPr>
            <a:lvl3pPr marL="1371600" lvl="2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None/>
              <a:defRPr sz="2520" b="1"/>
            </a:lvl3pPr>
            <a:lvl4pPr marL="1828800" lvl="3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4pPr>
            <a:lvl5pPr marL="2286000" lvl="4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5pPr>
            <a:lvl6pPr marL="2743200" lvl="5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6pPr>
            <a:lvl7pPr marL="3200400" lvl="6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7pPr>
            <a:lvl8pPr marL="3657600" lvl="7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8pPr>
            <a:lvl9pPr marL="4114800" lvl="8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4"/>
          </p:nvPr>
        </p:nvSpPr>
        <p:spPr>
          <a:xfrm>
            <a:off x="6480811" y="3507105"/>
            <a:ext cx="5442347" cy="5158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80"/>
              <a:buFont typeface="Calibri"/>
              <a:buNone/>
              <a:defRPr sz="448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5442347" y="1382397"/>
            <a:ext cx="6480810" cy="6823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51308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4480"/>
              <a:buChar char="•"/>
              <a:defRPr sz="4480"/>
            </a:lvl1pPr>
            <a:lvl2pPr marL="914400" lvl="1" indent="-477519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920"/>
              <a:buChar char="•"/>
              <a:defRPr sz="3920"/>
            </a:lvl2pPr>
            <a:lvl3pPr marL="1371600" lvl="2" indent="-44196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60"/>
              <a:buChar char="•"/>
              <a:defRPr sz="3359"/>
            </a:lvl3pPr>
            <a:lvl4pPr marL="1828800" lvl="3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4pPr>
            <a:lvl5pPr marL="2286000" lvl="4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5pPr>
            <a:lvl6pPr marL="2743200" lvl="5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6pPr>
            <a:lvl7pPr marL="3200400" lvl="6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7pPr>
            <a:lvl8pPr marL="3657600" lvl="7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8pPr>
            <a:lvl9pPr marL="4114800" lvl="8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881778" y="2880360"/>
            <a:ext cx="4128849" cy="5336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1pPr>
            <a:lvl2pPr marL="914400" lvl="1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60"/>
              <a:buNone/>
              <a:defRPr sz="1960"/>
            </a:lvl2pPr>
            <a:lvl3pPr marL="1371600" lvl="2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1679"/>
            </a:lvl3pPr>
            <a:lvl4pPr marL="1828800" lvl="3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marL="2286000" lvl="4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marL="2743200" lvl="5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marL="3200400" lvl="6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marL="3657600" lvl="7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marL="4114800" lvl="8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80"/>
              <a:buFont typeface="Calibri"/>
              <a:buNone/>
              <a:defRPr sz="448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5442347" y="1382397"/>
            <a:ext cx="6480810" cy="682307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81778" y="2880360"/>
            <a:ext cx="4128849" cy="5336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1pPr>
            <a:lvl2pPr marL="914400" lvl="1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60"/>
              <a:buNone/>
              <a:defRPr sz="1960"/>
            </a:lvl2pPr>
            <a:lvl3pPr marL="1371600" lvl="2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1679"/>
            </a:lvl3pPr>
            <a:lvl4pPr marL="1828800" lvl="3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marL="2286000" lvl="4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marL="2743200" lvl="5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marL="3200400" lvl="6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marL="3657600" lvl="7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marL="4114800" lvl="8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160"/>
              <a:buFont typeface="Calibri"/>
              <a:buNone/>
              <a:defRPr sz="6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77519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3920"/>
              <a:buFont typeface="Arial"/>
              <a:buChar char="•"/>
              <a:defRPr sz="3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4196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Char char="•"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8619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2801600" cy="9601200"/>
          </a:xfrm>
          <a:prstGeom prst="frame">
            <a:avLst>
              <a:gd name="adj1" fmla="val 2089"/>
            </a:avLst>
          </a:prstGeom>
          <a:solidFill>
            <a:srgbClr val="D8D8D8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3300" tIns="31650" rIns="63300" bIns="316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46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5354167" y="262826"/>
            <a:ext cx="2093265" cy="34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 2: Roman Britain </a:t>
            </a:r>
            <a:endParaRPr/>
          </a:p>
        </p:txBody>
      </p:sp>
      <p:graphicFrame>
        <p:nvGraphicFramePr>
          <p:cNvPr id="86" name="Google Shape;86;p1"/>
          <p:cNvGraphicFramePr/>
          <p:nvPr>
            <p:extLst>
              <p:ext uri="{D42A27DB-BD31-4B8C-83A1-F6EECF244321}">
                <p14:modId xmlns:p14="http://schemas.microsoft.com/office/powerpoint/2010/main" val="2759083961"/>
              </p:ext>
            </p:extLst>
          </p:nvPr>
        </p:nvGraphicFramePr>
        <p:xfrm>
          <a:off x="330086" y="743714"/>
          <a:ext cx="11801025" cy="8991640"/>
        </p:xfrm>
        <a:graphic>
          <a:graphicData uri="http://schemas.openxmlformats.org/drawingml/2006/table">
            <a:tbl>
              <a:tblPr firstRow="1" bandRow="1">
                <a:noFill/>
                <a:tableStyleId>{9A6F2FB1-3AC5-45EA-A73C-65F0B0A61066}</a:tableStyleId>
              </a:tblPr>
              <a:tblGrid>
                <a:gridCol w="202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6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3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23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152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83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235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55825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strike="noStrike" cap="none"/>
                        <a:t>National Curriculum Objectives </a:t>
                      </a:r>
                      <a:endParaRPr sz="1100" u="none" strike="noStrike" cap="none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strike="noStrike" cap="none"/>
                        <a:t>Substantive Knowledge </a:t>
                      </a:r>
                      <a:endParaRPr sz="1100" u="none" strike="noStrike" cap="none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strike="noStrike" cap="none"/>
                        <a:t>Vocabulary</a:t>
                      </a:r>
                      <a:endParaRPr sz="1100" u="none" strike="noStrike" cap="none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0575">
                <a:tc rowSpan="3"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Design purposeful, functional, appealing products for themselves and other users based on design criteria.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100" dirty="0" smtClean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Generate, develop, model and communicate their ideas through talking, drawing, templates, mock-ups and, where appropriate, information and communication technology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100" dirty="0" smtClean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Select from and use a wide range of materials and components, including construction materials, textiles and ingredients, according to their characteristics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100" dirty="0" smtClean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Build structures, exploring how they can be made stronger, stiffer and more stable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100" dirty="0" smtClean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Explore and use mechanisms [for example, levers, sliders, wheels and axles], in their products.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91450" marR="91450" marT="45725" marB="45725"/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7" gridSpan="4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dirty="0"/>
                    </a:p>
                  </a:txBody>
                  <a:tcPr marL="91450" marR="91450" marT="45725" marB="45725"/>
                </a:tc>
                <a:tc rowSpan="7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82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Key Historians</a:t>
                      </a:r>
                      <a:endParaRPr sz="11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High quality texts </a:t>
                      </a:r>
                      <a:endParaRPr sz="11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2680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825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Prior Learning</a:t>
                      </a:r>
                      <a:endParaRPr sz="11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/>
                        <a:t>Disciplinary Knowledge</a:t>
                      </a:r>
                      <a:endParaRPr sz="1100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1950"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Year One- Moving books- mechanisms</a:t>
                      </a:r>
                      <a:r>
                        <a:rPr lang="en-GB" sz="1100" baseline="0" dirty="0" smtClean="0"/>
                        <a:t> sliders and levers </a:t>
                      </a:r>
                      <a:endParaRPr sz="1100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91450" marR="91450" marT="45725" marB="45725"/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1925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Future Learning</a:t>
                      </a:r>
                      <a:endParaRPr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5425"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5025">
                <a:tc gridSpan="8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Teaching Ideas</a:t>
                      </a:r>
                      <a:endParaRPr sz="11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4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One</a:t>
                      </a:r>
                      <a:endParaRPr sz="1600"/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Two</a:t>
                      </a:r>
                      <a:endParaRPr sz="16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Three</a:t>
                      </a:r>
                      <a:endParaRPr sz="16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Four</a:t>
                      </a:r>
                      <a:endParaRPr sz="1600"/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Five </a:t>
                      </a:r>
                      <a:endParaRPr sz="16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Six</a:t>
                      </a:r>
                      <a:endParaRPr sz="16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79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FF0000"/>
                          </a:solidFill>
                        </a:rPr>
                        <a:t>Investigating how toys/</a:t>
                      </a:r>
                      <a:r>
                        <a:rPr lang="en-GB" sz="1100" dirty="0" err="1" smtClean="0">
                          <a:solidFill>
                            <a:srgbClr val="FF0000"/>
                          </a:solidFill>
                        </a:rPr>
                        <a:t>vechicles</a:t>
                      </a:r>
                      <a:r>
                        <a:rPr lang="en-GB" sz="1100" dirty="0" smtClean="0">
                          <a:solidFill>
                            <a:srgbClr val="FF0000"/>
                          </a:solidFill>
                        </a:rPr>
                        <a:t> work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FF0000"/>
                          </a:solidFill>
                        </a:rPr>
                        <a:t>Technical</a:t>
                      </a:r>
                      <a:r>
                        <a:rPr lang="en-GB" sz="1100" baseline="0" dirty="0" smtClean="0">
                          <a:solidFill>
                            <a:srgbClr val="FF0000"/>
                          </a:solidFill>
                        </a:rPr>
                        <a:t> knowledge </a:t>
                      </a:r>
                      <a:endParaRPr sz="1100" dirty="0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Wheels</a:t>
                      </a:r>
                      <a:r>
                        <a:rPr lang="en-GB" sz="1100" baseline="0" dirty="0" smtClean="0"/>
                        <a:t> and axles 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aseline="0" dirty="0" err="1" smtClean="0"/>
                        <a:t>Properrties</a:t>
                      </a:r>
                      <a:r>
                        <a:rPr lang="en-GB" sz="1100" baseline="0" dirty="0" smtClean="0"/>
                        <a:t> of materials </a:t>
                      </a:r>
                      <a:endParaRPr sz="1100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FFC000"/>
                          </a:solidFill>
                        </a:rPr>
                        <a:t>Design </a:t>
                      </a:r>
                      <a:r>
                        <a:rPr lang="en-GB" sz="1100" dirty="0" err="1" smtClean="0">
                          <a:solidFill>
                            <a:srgbClr val="FFC000"/>
                          </a:solidFill>
                        </a:rPr>
                        <a:t>ferris</a:t>
                      </a:r>
                      <a:r>
                        <a:rPr lang="en-GB" sz="1100" dirty="0" smtClean="0">
                          <a:solidFill>
                            <a:srgbClr val="FFC000"/>
                          </a:solidFill>
                        </a:rPr>
                        <a:t> wheel </a:t>
                      </a:r>
                      <a:endParaRPr sz="1100" dirty="0">
                        <a:solidFill>
                          <a:srgbClr val="FFC00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00CC00"/>
                          </a:solidFill>
                        </a:rPr>
                        <a:t>Make</a:t>
                      </a:r>
                      <a:r>
                        <a:rPr lang="en-GB" sz="1100" baseline="0" dirty="0" smtClean="0">
                          <a:solidFill>
                            <a:srgbClr val="00CC00"/>
                          </a:solidFill>
                        </a:rPr>
                        <a:t> </a:t>
                      </a:r>
                      <a:r>
                        <a:rPr lang="en-GB" sz="1100" baseline="0" dirty="0" err="1" smtClean="0">
                          <a:solidFill>
                            <a:srgbClr val="00CC00"/>
                          </a:solidFill>
                        </a:rPr>
                        <a:t>ferris</a:t>
                      </a:r>
                      <a:r>
                        <a:rPr lang="en-GB" sz="1100" baseline="0" dirty="0" smtClean="0">
                          <a:solidFill>
                            <a:srgbClr val="00CC00"/>
                          </a:solidFill>
                        </a:rPr>
                        <a:t> wheel </a:t>
                      </a:r>
                      <a:endParaRPr sz="1100" dirty="0">
                        <a:solidFill>
                          <a:srgbClr val="00CC00"/>
                        </a:solidFill>
                      </a:endParaRPr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0070C0"/>
                          </a:solidFill>
                        </a:rPr>
                        <a:t>Make</a:t>
                      </a:r>
                      <a:r>
                        <a:rPr lang="en-GB" sz="1100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GB" sz="1100" baseline="0" dirty="0" err="1" smtClean="0">
                          <a:solidFill>
                            <a:srgbClr val="0070C0"/>
                          </a:solidFill>
                        </a:rPr>
                        <a:t>ferris</a:t>
                      </a:r>
                      <a:r>
                        <a:rPr lang="en-GB" sz="1100" baseline="0" dirty="0" smtClean="0">
                          <a:solidFill>
                            <a:srgbClr val="0070C0"/>
                          </a:solidFill>
                        </a:rPr>
                        <a:t> wheel </a:t>
                      </a:r>
                      <a:endParaRPr sz="1100" dirty="0">
                        <a:solidFill>
                          <a:srgbClr val="0070C0"/>
                        </a:solidFill>
                      </a:endParaRPr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7030A0"/>
                          </a:solidFill>
                        </a:rPr>
                        <a:t>Evaluate </a:t>
                      </a:r>
                      <a:r>
                        <a:rPr lang="en-GB" sz="1100" dirty="0" err="1" smtClean="0">
                          <a:solidFill>
                            <a:srgbClr val="7030A0"/>
                          </a:solidFill>
                        </a:rPr>
                        <a:t>ferris</a:t>
                      </a:r>
                      <a:r>
                        <a:rPr lang="en-GB" sz="1100" dirty="0" smtClean="0">
                          <a:solidFill>
                            <a:srgbClr val="7030A0"/>
                          </a:solidFill>
                        </a:rPr>
                        <a:t> wheel</a:t>
                      </a:r>
                      <a:r>
                        <a:rPr lang="en-GB" sz="1100" baseline="0" dirty="0" smtClean="0">
                          <a:solidFill>
                            <a:srgbClr val="7030A0"/>
                          </a:solidFill>
                        </a:rPr>
                        <a:t> </a:t>
                      </a:r>
                      <a:endParaRPr sz="1100" dirty="0">
                        <a:solidFill>
                          <a:srgbClr val="7030A0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7" name="Google Shape;87;p1"/>
          <p:cNvSpPr txBox="1"/>
          <p:nvPr/>
        </p:nvSpPr>
        <p:spPr>
          <a:xfrm>
            <a:off x="330086" y="8811940"/>
            <a:ext cx="12141426" cy="369332"/>
          </a:xfrm>
          <a:prstGeom prst="rect">
            <a:avLst/>
          </a:prstGeom>
          <a:solidFill>
            <a:srgbClr val="D8D8D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Product: Ferris Wheel Consumer: Small world figures </a:t>
            </a: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"/>
          <p:cNvSpPr txBox="1"/>
          <p:nvPr/>
        </p:nvSpPr>
        <p:spPr>
          <a:xfrm>
            <a:off x="1838747" y="262826"/>
            <a:ext cx="9481717" cy="369332"/>
          </a:xfrm>
          <a:prstGeom prst="rect">
            <a:avLst/>
          </a:prstGeom>
          <a:solidFill>
            <a:srgbClr val="D8D8D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Year group: Year </a:t>
            </a:r>
            <a:r>
              <a:rPr lang="en-GB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Two Term: Autumn  </a:t>
            </a: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Topic: </a:t>
            </a:r>
            <a:r>
              <a:rPr lang="en-GB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Mechanisms- Wheels and Axles  </a:t>
            </a: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199" y="262826"/>
            <a:ext cx="445097" cy="449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5469" y="1216606"/>
            <a:ext cx="2419350" cy="56443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4819" y="1205785"/>
            <a:ext cx="5343525" cy="57252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48352" y="1190489"/>
            <a:ext cx="2464346" cy="575588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2801600" cy="9601200"/>
          </a:xfrm>
          <a:prstGeom prst="frame">
            <a:avLst>
              <a:gd name="adj1" fmla="val 2089"/>
            </a:avLst>
          </a:prstGeom>
          <a:solidFill>
            <a:srgbClr val="D8D8D8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3300" tIns="31650" rIns="63300" bIns="316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46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5354167" y="262826"/>
            <a:ext cx="2093265" cy="34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 2: Roman Britain </a:t>
            </a:r>
            <a:endParaRPr/>
          </a:p>
        </p:txBody>
      </p:sp>
      <p:graphicFrame>
        <p:nvGraphicFramePr>
          <p:cNvPr id="86" name="Google Shape;86;p1"/>
          <p:cNvGraphicFramePr/>
          <p:nvPr>
            <p:extLst>
              <p:ext uri="{D42A27DB-BD31-4B8C-83A1-F6EECF244321}">
                <p14:modId xmlns:p14="http://schemas.microsoft.com/office/powerpoint/2010/main" val="173119067"/>
              </p:ext>
            </p:extLst>
          </p:nvPr>
        </p:nvGraphicFramePr>
        <p:xfrm>
          <a:off x="330086" y="743714"/>
          <a:ext cx="12141450" cy="8991640"/>
        </p:xfrm>
        <a:graphic>
          <a:graphicData uri="http://schemas.openxmlformats.org/drawingml/2006/table">
            <a:tbl>
              <a:tblPr firstRow="1" bandRow="1">
                <a:noFill/>
                <a:tableStyleId>{9A6F2FB1-3AC5-45EA-A73C-65F0B0A61066}</a:tableStyleId>
              </a:tblPr>
              <a:tblGrid>
                <a:gridCol w="202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6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99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3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23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152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83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235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55825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strike="noStrike" cap="none"/>
                        <a:t>National Curriculum Objectives </a:t>
                      </a:r>
                      <a:endParaRPr sz="1100" u="none" strike="noStrike" cap="none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strike="noStrike" cap="none"/>
                        <a:t>Substantive Knowledge </a:t>
                      </a:r>
                      <a:endParaRPr sz="1100" u="none" strike="noStrike" cap="none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strike="noStrike" cap="none"/>
                        <a:t>Vocabulary</a:t>
                      </a:r>
                      <a:endParaRPr sz="1100" u="none" strike="noStrike" cap="none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0575">
                <a:tc rowSpan="3"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Design purposeful, functional, appealing products for themselves and other users based on design criteria.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100" dirty="0" smtClean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Generate, develop, model and communicate their ideas through talking, drawing, templates, mock-ups and, where appropriate, information and communication technology.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100" dirty="0" smtClean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Select from and use a wide range of materials and components, including construction materials, textiles and ingredients, according to their characteristics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10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100" dirty="0" smtClean="0"/>
                        <a:t>Build structures, exploring how they can be made stronger, stiffer and more stable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91450" marR="91450" marT="45725" marB="45725"/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7" gridSpan="4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dirty="0"/>
                    </a:p>
                  </a:txBody>
                  <a:tcPr marL="91450" marR="91450" marT="45725" marB="45725"/>
                </a:tc>
                <a:tc rowSpan="7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82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Key Historians</a:t>
                      </a:r>
                      <a:endParaRPr sz="11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/>
                        <a:t>High quality texts </a:t>
                      </a:r>
                      <a:endParaRPr sz="11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2680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825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Prior Learning</a:t>
                      </a:r>
                      <a:endParaRPr sz="11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Disciplinary Knowledge</a:t>
                      </a:r>
                      <a:endParaRPr sz="11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1950"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EYFS- Junk</a:t>
                      </a:r>
                      <a:r>
                        <a:rPr lang="en-GB" sz="1100" baseline="0" dirty="0" smtClean="0"/>
                        <a:t> modelling </a:t>
                      </a:r>
                      <a:endParaRPr sz="1100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/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1925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Future Learning</a:t>
                      </a:r>
                      <a:endParaRPr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5425"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dirty="0" smtClean="0"/>
                        <a:t>Year Two: Mechanisms</a:t>
                      </a:r>
                      <a:r>
                        <a:rPr lang="en-GB" baseline="0" dirty="0" smtClean="0"/>
                        <a:t>- Ferris Wheel </a:t>
                      </a:r>
                      <a:endParaRPr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5025">
                <a:tc gridSpan="8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Teaching Ideas</a:t>
                      </a:r>
                      <a:endParaRPr sz="11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4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One</a:t>
                      </a:r>
                      <a:endParaRPr sz="1600"/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Two</a:t>
                      </a:r>
                      <a:endParaRPr sz="16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Three</a:t>
                      </a:r>
                      <a:endParaRPr sz="16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Four</a:t>
                      </a:r>
                      <a:endParaRPr sz="1600"/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Five </a:t>
                      </a:r>
                      <a:endParaRPr sz="16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Six</a:t>
                      </a:r>
                      <a:endParaRPr sz="16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79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FF0000"/>
                          </a:solidFill>
                        </a:rPr>
                        <a:t>Sorting natural and </a:t>
                      </a:r>
                      <a:r>
                        <a:rPr lang="en-GB" sz="1100" dirty="0" err="1" smtClean="0">
                          <a:solidFill>
                            <a:srgbClr val="FF0000"/>
                          </a:solidFill>
                        </a:rPr>
                        <a:t>manade</a:t>
                      </a:r>
                      <a:r>
                        <a:rPr lang="en-GB" sz="1100" dirty="0" smtClean="0">
                          <a:solidFill>
                            <a:srgbClr val="FF0000"/>
                          </a:solidFill>
                        </a:rPr>
                        <a:t> objects </a:t>
                      </a:r>
                      <a:endParaRPr sz="1100" dirty="0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Investigate how shapes can be changed to improve strength of a structure </a:t>
                      </a:r>
                      <a:endParaRPr sz="1100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FFC000"/>
                          </a:solidFill>
                        </a:rPr>
                        <a:t>Design a chair for baby bear</a:t>
                      </a:r>
                      <a:endParaRPr sz="1100" dirty="0">
                        <a:solidFill>
                          <a:srgbClr val="FFC00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00CC00"/>
                          </a:solidFill>
                        </a:rPr>
                        <a:t>Make</a:t>
                      </a:r>
                      <a:r>
                        <a:rPr lang="en-GB" sz="1100" baseline="0" dirty="0" smtClean="0">
                          <a:solidFill>
                            <a:srgbClr val="00CC00"/>
                          </a:solidFill>
                        </a:rPr>
                        <a:t> a chair for baby bear</a:t>
                      </a:r>
                      <a:endParaRPr sz="1100" dirty="0">
                        <a:solidFill>
                          <a:srgbClr val="00CC00"/>
                        </a:solidFill>
                      </a:endParaRPr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100" dirty="0" smtClean="0">
                          <a:solidFill>
                            <a:srgbClr val="00CC00"/>
                          </a:solidFill>
                        </a:rPr>
                        <a:t>Make</a:t>
                      </a:r>
                      <a:r>
                        <a:rPr lang="en-GB" sz="1100" baseline="0" dirty="0" smtClean="0">
                          <a:solidFill>
                            <a:srgbClr val="00CC00"/>
                          </a:solidFill>
                        </a:rPr>
                        <a:t> a chair for baby bear</a:t>
                      </a:r>
                      <a:endParaRPr lang="en-GB" sz="1100" dirty="0" smtClean="0">
                        <a:solidFill>
                          <a:srgbClr val="00CC00"/>
                        </a:solidFill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>
                        <a:solidFill>
                          <a:srgbClr val="0070C0"/>
                        </a:solidFill>
                      </a:endParaRPr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smtClean="0">
                          <a:solidFill>
                            <a:srgbClr val="7030A0"/>
                          </a:solidFill>
                        </a:rPr>
                        <a:t>Evaluate chair </a:t>
                      </a:r>
                      <a:endParaRPr sz="1100" dirty="0">
                        <a:solidFill>
                          <a:srgbClr val="7030A0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7" name="Google Shape;87;p1"/>
          <p:cNvSpPr txBox="1"/>
          <p:nvPr/>
        </p:nvSpPr>
        <p:spPr>
          <a:xfrm>
            <a:off x="330086" y="9208119"/>
            <a:ext cx="12141426" cy="369332"/>
          </a:xfrm>
          <a:prstGeom prst="rect">
            <a:avLst/>
          </a:prstGeom>
          <a:solidFill>
            <a:srgbClr val="D8D8D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Product: Chair for Baby </a:t>
            </a: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en-GB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ear  Consumer: Baby Bear</a:t>
            </a: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"/>
          <p:cNvSpPr txBox="1"/>
          <p:nvPr/>
        </p:nvSpPr>
        <p:spPr>
          <a:xfrm>
            <a:off x="1838747" y="262826"/>
            <a:ext cx="9481717" cy="369332"/>
          </a:xfrm>
          <a:prstGeom prst="rect">
            <a:avLst/>
          </a:prstGeom>
          <a:solidFill>
            <a:srgbClr val="D8D8D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Year group: Year </a:t>
            </a:r>
            <a:r>
              <a:rPr lang="en-GB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One  Term: Autumn  </a:t>
            </a: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Topic</a:t>
            </a:r>
            <a:r>
              <a:rPr lang="en-GB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Free standing structures     </a:t>
            </a: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66920" y="219374"/>
            <a:ext cx="646424" cy="675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6133" y="2871303"/>
            <a:ext cx="5876925" cy="49625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3487" y="1006472"/>
            <a:ext cx="3248025" cy="64579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6133" y="1052028"/>
            <a:ext cx="1952625" cy="18192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8758" y="1006472"/>
            <a:ext cx="1952625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0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381</Words>
  <Application>Microsoft Office PowerPoint</Application>
  <PresentationFormat>A3 Paper (297x420 mm)</PresentationFormat>
  <Paragraphs>69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 Bedwell</dc:creator>
  <cp:lastModifiedBy>Hannah Gray</cp:lastModifiedBy>
  <cp:revision>6</cp:revision>
  <dcterms:created xsi:type="dcterms:W3CDTF">2021-12-06T11:27:23Z</dcterms:created>
  <dcterms:modified xsi:type="dcterms:W3CDTF">2025-02-12T13:29:52Z</dcterms:modified>
</cp:coreProperties>
</file>