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801600" cy="9601200" type="A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luRUFbgP5QJo8GU/1BHYilbfV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F7B66E-8067-4576-9A7C-E3AAAC485279}">
  <a:tblStyle styleId="{12F7B66E-8067-4576-9A7C-E3AAAC48527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354864" y="81122"/>
            <a:ext cx="6091873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6473032" y="3199289"/>
            <a:ext cx="8136573" cy="276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872332" y="518954"/>
            <a:ext cx="8136573" cy="812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25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1308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4480"/>
            </a:lvl1pPr>
            <a:lvl2pPr marL="914400" lvl="1" indent="-477519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3920"/>
            </a:lvl2pPr>
            <a:lvl3pPr marL="1371600" lvl="2" indent="-44196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59"/>
            </a:lvl3pPr>
            <a:lvl4pPr marL="1828800" lvl="3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6pPr>
            <a:lvl7pPr marL="3200400" lvl="6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7pPr>
            <a:lvl8pPr marL="3657600" lvl="7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8pPr>
            <a:lvl9pPr marL="4114800" lvl="8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Calibri"/>
              <a:buNone/>
              <a:defRPr sz="6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77519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sz="3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196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8619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1107625322"/>
              </p:ext>
            </p:extLst>
          </p:nvPr>
        </p:nvGraphicFramePr>
        <p:xfrm>
          <a:off x="330086" y="743714"/>
          <a:ext cx="12141450" cy="7138985"/>
        </p:xfrm>
        <a:graphic>
          <a:graphicData uri="http://schemas.openxmlformats.org/drawingml/2006/table">
            <a:tbl>
              <a:tblPr firstRow="1" bandRow="1">
                <a:noFill/>
                <a:tableStyleId>{12F7B66E-8067-4576-9A7C-E3AAAC485279}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/>
                        <a:t>Substantive Knowledge </a:t>
                      </a:r>
                      <a:endParaRPr sz="1100" u="none" strike="noStrike" cap="none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Vocabulary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Understand some of the ways in which they can find out about the past and identify different ways it is represented.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Ask and answer questions, choose and use parts of stories and other sources to show that they know and understand key features of events, use a wide vocabulary of everyday historical terms.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Know where people and events fit within a chronological framework.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US" sz="1400" b="1" i="0" u="none" strike="noStrike" cap="non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Explorers</a:t>
                      </a:r>
                      <a:r>
                        <a:rPr lang="en-US" sz="1400" b="0" i="0" u="none" strike="noStrike" cap="non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travel to new places for different reasons. These include to discover new things, for fame, to help others and to find a fortune. </a:t>
                      </a:r>
                    </a:p>
                    <a:p>
                      <a:pPr lvl="0"/>
                      <a:endParaRPr lang="en-GB" sz="1400" b="0" i="0" u="none" strike="noStrike" cap="none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rgbClr val="FF33CC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Ibn Battuta travelled for 30 years. He went further than anyone else at that time, for example to central and south-east Asia. </a:t>
                      </a:r>
                    </a:p>
                    <a:p>
                      <a:pPr lvl="0"/>
                      <a:endParaRPr lang="en-GB" sz="1400" b="0" i="0" u="none" strike="noStrike" cap="none" dirty="0" smtClean="0">
                        <a:solidFill>
                          <a:srgbClr val="FF33CC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</a:t>
                      </a:r>
                      <a:r>
                        <a:rPr lang="en-US" sz="1400" b="0" i="0" u="none" strike="noStrike" cap="none" baseline="0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know that s</a:t>
                      </a:r>
                      <a:r>
                        <a:rPr lang="en-US" sz="1400" b="0" i="0" u="none" strike="noStrike" cap="non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ome people think Captain Cook is a great explorer and that he ‘discovered’ Australia and New Zealand.</a:t>
                      </a:r>
                      <a:r>
                        <a:rPr lang="en-US" sz="1400" b="0" i="0" u="none" strike="noStrike" cap="none" baseline="0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However, he brought suffering to </a:t>
                      </a:r>
                      <a:r>
                        <a:rPr lang="en-US" sz="1400" b="1" i="0" u="none" strike="noStrike" cap="non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indigenous </a:t>
                      </a:r>
                      <a:r>
                        <a:rPr lang="en-US" sz="1400" b="0" i="0" u="none" strike="noStrike" cap="non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peoples. Many people do not agree he is a great explorer.</a:t>
                      </a:r>
                    </a:p>
                    <a:p>
                      <a:pPr lvl="0"/>
                      <a:endParaRPr lang="en-GB" sz="1400" b="0" i="0" u="none" strike="noStrike" cap="none" dirty="0" smtClean="0">
                        <a:solidFill>
                          <a:srgbClr val="FFC000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</a:t>
                      </a:r>
                      <a:r>
                        <a:rPr lang="en-US" sz="1400" b="0" i="0" u="none" strike="noStrike" cap="none" baseline="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Roald Amundsen reached the South Pole before Captain Robert Scott in 1911.</a:t>
                      </a:r>
                      <a:endParaRPr lang="en-GB" sz="1400" b="0" i="0" u="none" strike="noStrike" cap="none" dirty="0" smtClean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Captain Scott is considered a </a:t>
                      </a:r>
                      <a:r>
                        <a:rPr lang="en-US" sz="1400" b="1" i="0" u="none" strike="noStrike" cap="none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hero</a:t>
                      </a:r>
                      <a:r>
                        <a:rPr lang="en-US" sz="1400" b="0" i="0" u="none" strike="noStrike" cap="none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, although he and some of his men died on the expedition to the South Pole. </a:t>
                      </a:r>
                    </a:p>
                    <a:p>
                      <a:pPr lvl="0"/>
                      <a:endParaRPr lang="en-GB" sz="1400" b="0" i="0" u="none" strike="noStrike" cap="none" dirty="0" smtClean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</a:t>
                      </a:r>
                      <a:r>
                        <a:rPr lang="en-US" sz="1400" b="0" i="0" u="none" strike="noStrike" cap="none" dirty="0" err="1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Sunita</a:t>
                      </a:r>
                      <a:r>
                        <a:rPr lang="en-US" sz="1400" b="0" i="0" u="none" strike="noStrike" cap="non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Williams is an American astronaut who was given many awards for her achievements. </a:t>
                      </a:r>
                    </a:p>
                    <a:p>
                      <a:pPr lvl="0"/>
                      <a:endParaRPr lang="en-GB" sz="1400" b="0" i="0" u="none" strike="noStrike" cap="none" dirty="0" smtClean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</a:t>
                      </a:r>
                      <a:r>
                        <a:rPr lang="en-US" sz="1400" b="0" i="0" u="none" strike="noStrike" cap="none" baseline="0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know t</a:t>
                      </a:r>
                      <a:r>
                        <a:rPr lang="en-US" sz="1400" b="0" i="0" u="none" strike="noStrike" cap="non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hese explorers are considered to be so </a:t>
                      </a:r>
                      <a:r>
                        <a:rPr lang="en-US" sz="1400" b="1" i="0" u="none" strike="noStrike" cap="non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significant </a:t>
                      </a:r>
                      <a:r>
                        <a:rPr lang="en-US" sz="1400" b="0" i="0" u="none" strike="noStrike" cap="non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that their achievements are remembered with </a:t>
                      </a:r>
                      <a:r>
                        <a:rPr lang="en-US" sz="1400" b="1" i="0" u="none" strike="noStrike" cap="non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memorials</a:t>
                      </a:r>
                      <a:r>
                        <a:rPr lang="en-US" sz="1400" b="0" i="0" u="none" strike="noStrike" cap="none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including statues, stamps, coins and street and place names. </a:t>
                      </a:r>
                      <a:endParaRPr lang="en-GB" sz="1400" b="0" i="0" u="none" strike="noStrike" cap="none" dirty="0" smtClean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50" marR="91450" marT="45725" marB="45725"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Explorer, map, discover, </a:t>
                      </a:r>
                      <a:r>
                        <a:rPr lang="en-GB" sz="1100" dirty="0" err="1" smtClean="0"/>
                        <a:t>navigation,uncharted</a:t>
                      </a:r>
                      <a:r>
                        <a:rPr lang="en-GB" sz="1100" dirty="0" smtClean="0"/>
                        <a:t>,</a:t>
                      </a:r>
                      <a:r>
                        <a:rPr lang="en-GB" sz="1100" baseline="0" dirty="0" smtClean="0"/>
                        <a:t> polar, memorial, achievement, significant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Key Historians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High quality texts </a:t>
                      </a: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Captain Cook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Ibn</a:t>
                      </a:r>
                      <a:r>
                        <a:rPr lang="en-GB" sz="1100" baseline="0" dirty="0" smtClean="0"/>
                        <a:t> Battuta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smtClean="0"/>
                        <a:t>Roald Amundsen 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 smtClean="0"/>
                        <a:t>The</a:t>
                      </a:r>
                      <a:r>
                        <a:rPr lang="en-GB" sz="1100" baseline="0" dirty="0" smtClean="0"/>
                        <a:t> Amazing Adventures of Ibn Battuta</a:t>
                      </a: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aseline="0" dirty="0" smtClean="0"/>
                        <a:t>Travelling Man</a:t>
                      </a: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aseline="0" dirty="0" smtClean="0"/>
                        <a:t>Scott of the </a:t>
                      </a:r>
                      <a:r>
                        <a:rPr lang="en-GB" sz="1100" baseline="0" dirty="0" err="1" smtClean="0"/>
                        <a:t>Antartic</a:t>
                      </a:r>
                      <a:r>
                        <a:rPr lang="en-GB" sz="1100" baseline="0" dirty="0" smtClean="0"/>
                        <a:t> </a:t>
                      </a:r>
                    </a:p>
                    <a:p>
                      <a:pPr marL="171450" marR="0" lvl="0" indent="-1714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aseline="0" dirty="0" smtClean="0"/>
                        <a:t>Tom </a:t>
                      </a:r>
                      <a:r>
                        <a:rPr lang="en-GB" sz="1100" baseline="0" dirty="0" err="1" smtClean="0"/>
                        <a:t>Crean’s</a:t>
                      </a:r>
                      <a:r>
                        <a:rPr lang="en-GB" sz="1100" baseline="0" dirty="0" smtClean="0"/>
                        <a:t> Rabbit </a:t>
                      </a:r>
                      <a:endParaRPr sz="11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Prior Learning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Disciplinary Knowledge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know where the people they study fit within a chronological framework • develop an awareness of the past, using common words and phrases relating to the passing of time • understand some of the ways in which we find out about the past • identify different ways in which it is represented • ask and answer questions, choosing and using sources to show that they know and understand the key features of events • use parts of sources to show that they know and understand key features of events • use common words and phrases relating to the passing of time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Year Two: Our local heroes </a:t>
                      </a: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What is</a:t>
                      </a:r>
                      <a:r>
                        <a:rPr lang="en-GB" sz="1100" baseline="0" dirty="0" smtClean="0">
                          <a:solidFill>
                            <a:srgbClr val="FF0000"/>
                          </a:solidFill>
                        </a:rPr>
                        <a:t> an explorer?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33CC"/>
                          </a:solidFill>
                        </a:rPr>
                        <a:t>Why was Ibn </a:t>
                      </a:r>
                      <a:r>
                        <a:rPr lang="en-GB" sz="1100" dirty="0" err="1" smtClean="0">
                          <a:solidFill>
                            <a:srgbClr val="FF33CC"/>
                          </a:solidFill>
                        </a:rPr>
                        <a:t>Battuna</a:t>
                      </a:r>
                      <a:r>
                        <a:rPr lang="en-GB" sz="1100" dirty="0" smtClean="0">
                          <a:solidFill>
                            <a:srgbClr val="FF33CC"/>
                          </a:solidFill>
                        </a:rPr>
                        <a:t> a great explorer? </a:t>
                      </a:r>
                      <a:endParaRPr sz="1100" dirty="0">
                        <a:solidFill>
                          <a:srgbClr val="FF33CC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Does everyone agree that </a:t>
                      </a:r>
                      <a:r>
                        <a:rPr lang="en-GB" sz="1100" dirty="0" err="1" smtClean="0">
                          <a:solidFill>
                            <a:srgbClr val="FFC000"/>
                          </a:solidFill>
                        </a:rPr>
                        <a:t>Captian</a:t>
                      </a: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 Cook was a great explorer?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Why did Roald </a:t>
                      </a:r>
                      <a:r>
                        <a:rPr lang="en-GB" sz="1100" dirty="0" err="1" smtClean="0">
                          <a:solidFill>
                            <a:srgbClr val="00CC00"/>
                          </a:solidFill>
                        </a:rPr>
                        <a:t>Admundsen</a:t>
                      </a: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 win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the race to the South Pole? 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70C0"/>
                          </a:solidFill>
                        </a:rPr>
                        <a:t>What</a:t>
                      </a:r>
                      <a:r>
                        <a:rPr lang="en-GB" sz="1100" baseline="0" dirty="0" smtClean="0">
                          <a:solidFill>
                            <a:srgbClr val="0070C0"/>
                          </a:solidFill>
                        </a:rPr>
                        <a:t> did </a:t>
                      </a:r>
                      <a:r>
                        <a:rPr lang="en-GB" sz="1100" baseline="0" dirty="0" err="1" smtClean="0">
                          <a:solidFill>
                            <a:srgbClr val="0070C0"/>
                          </a:solidFill>
                        </a:rPr>
                        <a:t>Sunita</a:t>
                      </a:r>
                      <a:r>
                        <a:rPr lang="en-GB" sz="1100" baseline="0" dirty="0" smtClean="0">
                          <a:solidFill>
                            <a:srgbClr val="0070C0"/>
                          </a:solidFill>
                        </a:rPr>
                        <a:t> Williams do to make her a great explorer? </a:t>
                      </a:r>
                      <a:endParaRPr sz="11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Big finish- Who was the greatest explorer?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Finish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Who was the greatest explorer?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6917" y="8078023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393" y="8055084"/>
            <a:ext cx="512187" cy="50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1747" y="8055084"/>
            <a:ext cx="620232" cy="62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l="14714" t="17975" r="14175" b="24716"/>
          <a:stretch/>
        </p:blipFill>
        <p:spPr>
          <a:xfrm>
            <a:off x="3445439" y="8121048"/>
            <a:ext cx="490688" cy="42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9844" y="8142538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0101" y="8044773"/>
            <a:ext cx="620232" cy="62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6">
            <a:alphaModFix/>
          </a:blip>
          <a:srcRect l="14714" t="17975" r="14175" b="24716"/>
          <a:stretch/>
        </p:blipFill>
        <p:spPr>
          <a:xfrm>
            <a:off x="7660650" y="8178730"/>
            <a:ext cx="490688" cy="42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10330" y="8121048"/>
            <a:ext cx="620232" cy="62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22368" y="8134338"/>
            <a:ext cx="512187" cy="50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2333" y="8158331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75711" y="8162187"/>
            <a:ext cx="512187" cy="50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00232" y="8134014"/>
            <a:ext cx="620232" cy="6202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One Term: Topic:  Greatest Explorers 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666920" y="219374"/>
            <a:ext cx="646424" cy="675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516</Words>
  <Application>Microsoft Office PowerPoint</Application>
  <PresentationFormat>A3 Paper (297x420 mm)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Gray</dc:creator>
  <cp:lastModifiedBy>Hannah Gray</cp:lastModifiedBy>
  <cp:revision>6</cp:revision>
  <dcterms:created xsi:type="dcterms:W3CDTF">2021-12-06T11:27:23Z</dcterms:created>
  <dcterms:modified xsi:type="dcterms:W3CDTF">2025-02-12T13:23:34Z</dcterms:modified>
</cp:coreProperties>
</file>