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9" r:id="rId4"/>
    <p:sldId id="258" r:id="rId5"/>
    <p:sldId id="257" r:id="rId6"/>
    <p:sldId id="261" r:id="rId7"/>
  </p:sldIdLst>
  <p:sldSz cx="12801600" cy="96012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61" d="100"/>
          <a:sy n="61" d="100"/>
        </p:scale>
        <p:origin x="126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6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50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31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802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73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1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276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42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0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4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C0EEF-DAED-4B92-9E7A-58BD69AC3030}" type="datetimeFigureOut">
              <a:rPr lang="en-GB" smtClean="0"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C25CC-385F-47EF-AA3D-D4B9858D2B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448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ojectevolve.co.uk/toolkit/resources/content/health-well-being-and-lifestyle/early-years-7/i-can-say-how-those-rules-guides-can-help-anyone-accessing-online-technologies/?from=years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2e.com/jit5#chart" TargetMode="External"/><Relationship Id="rId2" Type="http://schemas.openxmlformats.org/officeDocument/2006/relationships/hyperlink" Target="https://www.j2e.com/jit5#pictogra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1.png"/><Relationship Id="rId4" Type="http://schemas.openxmlformats.org/officeDocument/2006/relationships/hyperlink" Target="http://www.topmarks.co.uk/maths-games/5-7-years/data-handl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pringroll-tc.pbskids.org/music-maker/d0f261dffc3c8f713fa5a22bb99d7f9afd04cb56/release/index.html" TargetMode="External"/><Relationship Id="rId2" Type="http://schemas.openxmlformats.org/officeDocument/2006/relationships/hyperlink" Target="https://musiclab.chromeexperiments.com/Experiments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j2e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46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Unit 2: Roman Britain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58210"/>
              </p:ext>
            </p:extLst>
          </p:nvPr>
        </p:nvGraphicFramePr>
        <p:xfrm>
          <a:off x="330086" y="743715"/>
          <a:ext cx="12141426" cy="8887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571">
                  <a:extLst>
                    <a:ext uri="{9D8B030D-6E8A-4147-A177-3AD203B41FA5}">
                      <a16:colId xmlns:a16="http://schemas.microsoft.com/office/drawing/2014/main" val="3597595348"/>
                    </a:ext>
                  </a:extLst>
                </a:gridCol>
                <a:gridCol w="457276">
                  <a:extLst>
                    <a:ext uri="{9D8B030D-6E8A-4147-A177-3AD203B41FA5}">
                      <a16:colId xmlns:a16="http://schemas.microsoft.com/office/drawing/2014/main" val="1615232983"/>
                    </a:ext>
                  </a:extLst>
                </a:gridCol>
                <a:gridCol w="1566295">
                  <a:extLst>
                    <a:ext uri="{9D8B030D-6E8A-4147-A177-3AD203B41FA5}">
                      <a16:colId xmlns:a16="http://schemas.microsoft.com/office/drawing/2014/main" val="3415433277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150712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772355279"/>
                    </a:ext>
                  </a:extLst>
                </a:gridCol>
                <a:gridCol w="731822">
                  <a:extLst>
                    <a:ext uri="{9D8B030D-6E8A-4147-A177-3AD203B41FA5}">
                      <a16:colId xmlns:a16="http://schemas.microsoft.com/office/drawing/2014/main" val="3947937341"/>
                    </a:ext>
                  </a:extLst>
                </a:gridCol>
                <a:gridCol w="1291749">
                  <a:extLst>
                    <a:ext uri="{9D8B030D-6E8A-4147-A177-3AD203B41FA5}">
                      <a16:colId xmlns:a16="http://schemas.microsoft.com/office/drawing/2014/main" val="845078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3713051723"/>
                    </a:ext>
                  </a:extLst>
                </a:gridCol>
              </a:tblGrid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National Curriculum Objectives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Substantive Knowledge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867"/>
                  </a:ext>
                </a:extLst>
              </a:tr>
              <a:tr h="680379">
                <a:tc rowSpan="3"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purposefully to create, organise, store, manipulate, and retrieve digital content.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common uses of information technology beyond school.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safely and respectfully, keeping personal information private; identify where to go for help and support when they have concerns about content or contact on the internet or other online technologies.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examples of computers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describe some uses of computers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that a computer is a part of IT</a:t>
                      </a:r>
                      <a:endParaRPr lang="en-GB" sz="1400" dirty="0">
                        <a:solidFill>
                          <a:srgbClr val="FF0000"/>
                        </a:solidFill>
                      </a:endParaRPr>
                    </a:p>
                    <a:p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examples of IT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sort school IT by what it’s used for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that some IT can be used in more than one way</a:t>
                      </a:r>
                    </a:p>
                    <a:p>
                      <a:endParaRPr lang="en-GB" sz="1400" kern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find examples of information technology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sort IT by where it is found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talk about uses of information technology</a:t>
                      </a:r>
                    </a:p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recognise common types of technology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demonstrate how IT devices work together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say why we use IT </a:t>
                      </a:r>
                    </a:p>
                    <a:p>
                      <a:endParaRPr lang="en-GB" sz="14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list different uses of information technology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talk about different rules for using IT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say how rules can help keep me safe</a:t>
                      </a:r>
                    </a:p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can identify the choices that I make when using IT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IT for different types of activities</a:t>
                      </a:r>
                    </a:p>
                    <a:p>
                      <a:r>
                        <a:rPr lang="en-GB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the need to use IT in different ways</a:t>
                      </a:r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Information technology (IT), computer, barcode, scanner/scan.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18584"/>
                  </a:ext>
                </a:extLst>
              </a:tr>
              <a:tr h="255251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App of the Term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Key software programmes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99168"/>
                  </a:ext>
                </a:extLst>
              </a:tr>
              <a:tr h="1602766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b="1" dirty="0"/>
                      </a:br>
                      <a:r>
                        <a:rPr lang="en-GB" sz="1100" b="1" dirty="0"/>
                        <a:t>Shadow Puppet</a:t>
                      </a:r>
                      <a:br>
                        <a:rPr lang="en-GB" sz="1100" b="1" dirty="0"/>
                      </a:br>
                      <a:r>
                        <a:rPr lang="en-GB" sz="1100" b="1" dirty="0"/>
                        <a:t>Edu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Shadow Puppet Edu (tablet)</a:t>
                      </a:r>
                    </a:p>
                    <a:p>
                      <a:r>
                        <a:rPr lang="en-GB" sz="1100" dirty="0"/>
                        <a:t>QR code scanner (tablet / camera) </a:t>
                      </a:r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116731"/>
                  </a:ext>
                </a:extLst>
              </a:tr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Education for a Connected World Links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Disciplinary Knowledge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2789"/>
                  </a:ext>
                </a:extLst>
              </a:tr>
              <a:tr h="2537499">
                <a:tc gridSpan="2">
                  <a:txBody>
                    <a:bodyPr/>
                    <a:lstStyle/>
                    <a:p>
                      <a:r>
                        <a:rPr lang="en-GB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Health, well-being, and lifestyle</a:t>
                      </a:r>
                      <a:endParaRPr lang="en-GB" sz="1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</a:t>
                      </a:r>
                      <a:r>
                        <a:rPr lang="en-GB" sz="12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say how those rules / guides can help anyone accessing online technologies</a:t>
                      </a:r>
                      <a:endParaRPr lang="en-GB" sz="1200" u="sng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r>
                        <a:rPr lang="en-GB" sz="1100" b="1" dirty="0"/>
                        <a:t>Concepts</a:t>
                      </a:r>
                    </a:p>
                    <a:p>
                      <a:r>
                        <a:rPr lang="en-GB" sz="1100" dirty="0"/>
                        <a:t>To recognise different types of computers used in school </a:t>
                      </a:r>
                    </a:p>
                    <a:p>
                      <a:r>
                        <a:rPr lang="en-GB" sz="1100" dirty="0"/>
                        <a:t>To identify that a computer is a part of information technology </a:t>
                      </a:r>
                    </a:p>
                    <a:p>
                      <a:r>
                        <a:rPr lang="en-GB" sz="1100" dirty="0"/>
                        <a:t>To recognise the features of information technology</a:t>
                      </a:r>
                    </a:p>
                    <a:p>
                      <a:r>
                        <a:rPr lang="en-GB" sz="1100" dirty="0"/>
                        <a:t>To talk about uses of information technology</a:t>
                      </a:r>
                    </a:p>
                    <a:p>
                      <a:r>
                        <a:rPr lang="en-GB" sz="1100" dirty="0"/>
                        <a:t>To say how rules for using information technology can help us </a:t>
                      </a:r>
                    </a:p>
                    <a:p>
                      <a:r>
                        <a:rPr lang="en-GB" sz="1100" dirty="0"/>
                        <a:t>To explain how information technology benefits us</a:t>
                      </a:r>
                    </a:p>
                    <a:p>
                      <a:r>
                        <a:rPr lang="en-GB" sz="1100" dirty="0"/>
                        <a:t>To recognise that choices are made when using information technology </a:t>
                      </a:r>
                      <a:endParaRPr lang="en-GB" sz="1100" b="0" dirty="0"/>
                    </a:p>
                    <a:p>
                      <a:endParaRPr lang="en-GB" sz="1100" b="0" dirty="0"/>
                    </a:p>
                    <a:p>
                      <a:r>
                        <a:rPr lang="en-GB" sz="1100" b="1" dirty="0"/>
                        <a:t>Skills</a:t>
                      </a:r>
                    </a:p>
                    <a:p>
                      <a:r>
                        <a:rPr lang="en-GB" sz="1100" dirty="0"/>
                        <a:t>To describe some uses of computers</a:t>
                      </a:r>
                    </a:p>
                    <a:p>
                      <a:r>
                        <a:rPr lang="en-GB" sz="1100" dirty="0"/>
                        <a:t>To identify information technology in school </a:t>
                      </a:r>
                    </a:p>
                    <a:p>
                      <a:r>
                        <a:rPr lang="en-GB" sz="1100" dirty="0"/>
                        <a:t>To identify information technology beyond school</a:t>
                      </a:r>
                    </a:p>
                    <a:p>
                      <a:r>
                        <a:rPr lang="en-GB" sz="1100" dirty="0"/>
                        <a:t>To show how to use information technology safely</a:t>
                      </a:r>
                    </a:p>
                    <a:p>
                      <a:endParaRPr lang="en-GB" sz="1100" b="1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81448"/>
                  </a:ext>
                </a:extLst>
              </a:tr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Future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66412"/>
                  </a:ext>
                </a:extLst>
              </a:tr>
              <a:tr h="675307"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Year 3 – Computing Systems and Networks </a:t>
                      </a:r>
                    </a:p>
                    <a:p>
                      <a:r>
                        <a:rPr lang="en-GB" sz="1100" dirty="0"/>
                        <a:t>Connecting computers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28782"/>
                  </a:ext>
                </a:extLst>
              </a:tr>
              <a:tr h="320234">
                <a:tc gridSpan="8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Teaching Ideas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49139"/>
                  </a:ext>
                </a:extLst>
              </a:tr>
              <a:tr h="496851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One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Two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Four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51775"/>
                  </a:ext>
                </a:extLst>
              </a:tr>
              <a:tr h="1260619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0000"/>
                          </a:solidFill>
                        </a:rPr>
                        <a:t>What is IT?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6600"/>
                          </a:solidFill>
                        </a:rPr>
                        <a:t>IT in school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accent4"/>
                          </a:solidFill>
                        </a:rPr>
                        <a:t>IT in the world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B050"/>
                          </a:solidFill>
                        </a:rPr>
                        <a:t>The benefits of IT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70C0"/>
                          </a:solidFill>
                        </a:rPr>
                        <a:t>Using IT safely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7030A0"/>
                          </a:solidFill>
                        </a:rPr>
                        <a:t>Using IT in different ways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6895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88257" y="262826"/>
            <a:ext cx="10832208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Year group: 2 / Term: Autumn 1 / Topic: Computing Systems &amp; Networks (Information Technology Around Us)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920" y="219374"/>
            <a:ext cx="646424" cy="675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F24D56-7E7C-4776-908A-93EA388C5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1433" y="2209801"/>
            <a:ext cx="916351" cy="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07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46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Unit 2: Roman Britain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836293"/>
              </p:ext>
            </p:extLst>
          </p:nvPr>
        </p:nvGraphicFramePr>
        <p:xfrm>
          <a:off x="330086" y="743715"/>
          <a:ext cx="12141426" cy="8998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571">
                  <a:extLst>
                    <a:ext uri="{9D8B030D-6E8A-4147-A177-3AD203B41FA5}">
                      <a16:colId xmlns:a16="http://schemas.microsoft.com/office/drawing/2014/main" val="3597595348"/>
                    </a:ext>
                  </a:extLst>
                </a:gridCol>
                <a:gridCol w="457276">
                  <a:extLst>
                    <a:ext uri="{9D8B030D-6E8A-4147-A177-3AD203B41FA5}">
                      <a16:colId xmlns:a16="http://schemas.microsoft.com/office/drawing/2014/main" val="1615232983"/>
                    </a:ext>
                  </a:extLst>
                </a:gridCol>
                <a:gridCol w="1566295">
                  <a:extLst>
                    <a:ext uri="{9D8B030D-6E8A-4147-A177-3AD203B41FA5}">
                      <a16:colId xmlns:a16="http://schemas.microsoft.com/office/drawing/2014/main" val="3415433277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150712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772355279"/>
                    </a:ext>
                  </a:extLst>
                </a:gridCol>
                <a:gridCol w="731822">
                  <a:extLst>
                    <a:ext uri="{9D8B030D-6E8A-4147-A177-3AD203B41FA5}">
                      <a16:colId xmlns:a16="http://schemas.microsoft.com/office/drawing/2014/main" val="3947937341"/>
                    </a:ext>
                  </a:extLst>
                </a:gridCol>
                <a:gridCol w="1291749">
                  <a:extLst>
                    <a:ext uri="{9D8B030D-6E8A-4147-A177-3AD203B41FA5}">
                      <a16:colId xmlns:a16="http://schemas.microsoft.com/office/drawing/2014/main" val="845078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3713051723"/>
                    </a:ext>
                  </a:extLst>
                </a:gridCol>
              </a:tblGrid>
              <a:tr h="22470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National Curriculum Objectives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Substantive Knowledge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867"/>
                  </a:ext>
                </a:extLst>
              </a:tr>
              <a:tr h="797708">
                <a:tc rowSpan="3"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purposefully to create, organise, store, manipulate, and retrieve digital content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Recognise common uses of information technology beyond school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safely and respectfully, keeping personal information private; identify where to go for help and support when they have concerns about content or contact on the internet or other online technologies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recognise what devices can be used to take photographs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talk about how to take a photograph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what I did to capture a digital photo</a:t>
                      </a:r>
                    </a:p>
                    <a:p>
                      <a:endParaRPr lang="en-GB" sz="1400" kern="1200" dirty="0">
                        <a:solidFill>
                          <a:srgbClr val="FF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the process of taking a good photograph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take photos in both landscape and portrait format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why a photo looks better in portrait or landscape format</a:t>
                      </a:r>
                    </a:p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what is wrong with a photograph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discuss how to take a good photograph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improve a photograph by retaking it</a:t>
                      </a:r>
                    </a:p>
                    <a:p>
                      <a:endParaRPr lang="en-GB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explore the effect that light has on a photo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experiment with different light sources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why a picture may be unclear</a:t>
                      </a:r>
                    </a:p>
                    <a:p>
                      <a:endParaRPr lang="en-GB" sz="14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recognise that images can be changed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a tool to achieve a desired effect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my choices</a:t>
                      </a:r>
                    </a:p>
                    <a:p>
                      <a:endParaRPr lang="en-GB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apply a range of photography skills to capture a photo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recognise which photos have been changed</a:t>
                      </a:r>
                    </a:p>
                    <a:p>
                      <a:r>
                        <a:rPr lang="en-GB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which photos are real and which have been changed</a:t>
                      </a:r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device, camera, photograph, capture, image, digital, landscape, portrait, framing, subject, compose, light sources, flash, focus, background, editing, filter, format, framing, lighting.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18584"/>
                  </a:ext>
                </a:extLst>
              </a:tr>
              <a:tr h="224705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App of the Term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Key software programmes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99168"/>
                  </a:ext>
                </a:extLst>
              </a:tr>
              <a:tr h="1422908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endParaRPr lang="en-GB" sz="1100" dirty="0"/>
                    </a:p>
                    <a:p>
                      <a:pPr algn="ctr"/>
                      <a:r>
                        <a:rPr lang="en-GB" sz="1100" b="1" dirty="0"/>
                        <a:t>Camera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Camera (app)</a:t>
                      </a:r>
                    </a:p>
                    <a:p>
                      <a:r>
                        <a:rPr lang="en-GB" sz="1100" dirty="0"/>
                        <a:t>Animate Anything (app)</a:t>
                      </a:r>
                    </a:p>
                    <a:p>
                      <a:r>
                        <a:rPr lang="en-GB" sz="1100" dirty="0" err="1"/>
                        <a:t>ChatterPix</a:t>
                      </a:r>
                      <a:r>
                        <a:rPr lang="en-GB" sz="1100" dirty="0"/>
                        <a:t> Kids (app)</a:t>
                      </a:r>
                    </a:p>
                    <a:p>
                      <a:endParaRPr lang="en-GB" sz="1100" dirty="0"/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116731"/>
                  </a:ext>
                </a:extLst>
              </a:tr>
              <a:tr h="22470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Education for a Connected World Links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Disciplinary Knowledge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2789"/>
                  </a:ext>
                </a:extLst>
              </a:tr>
              <a:tr h="2123036">
                <a:tc gridSpan="2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r>
                        <a:rPr lang="en-GB" sz="1000" b="1" dirty="0"/>
                        <a:t>Concepts</a:t>
                      </a:r>
                    </a:p>
                    <a:p>
                      <a:r>
                        <a:rPr lang="en-GB" sz="1000" b="0" dirty="0"/>
                        <a:t>To recognise that some digital devices can capture images using a camera</a:t>
                      </a:r>
                    </a:p>
                    <a:p>
                      <a:r>
                        <a:rPr lang="en-GB" sz="1000" b="0" dirty="0"/>
                        <a:t>To talk about how to take a photograph </a:t>
                      </a:r>
                    </a:p>
                    <a:p>
                      <a:r>
                        <a:rPr lang="en-GB" sz="1000" b="0" dirty="0"/>
                        <a:t>To recognise that photographs can be saved and viewed later </a:t>
                      </a:r>
                    </a:p>
                    <a:p>
                      <a:r>
                        <a:rPr lang="en-GB" sz="1000" b="0" dirty="0"/>
                        <a:t>To make choices when composing my photograph</a:t>
                      </a:r>
                    </a:p>
                    <a:p>
                      <a:r>
                        <a:rPr lang="en-GB" sz="1000" b="0" dirty="0"/>
                        <a:t>To recognise features of ‘good’ photographs</a:t>
                      </a:r>
                    </a:p>
                    <a:p>
                      <a:r>
                        <a:rPr lang="en-GB" sz="1000" b="0" dirty="0"/>
                        <a:t>To identify how a photograph[h can be improved </a:t>
                      </a:r>
                    </a:p>
                    <a:p>
                      <a:r>
                        <a:rPr lang="en-GB" sz="1000" b="0" dirty="0"/>
                        <a:t>To explain the effect of light on a photograph</a:t>
                      </a:r>
                    </a:p>
                    <a:p>
                      <a:r>
                        <a:rPr lang="en-GB" sz="1000" b="0" dirty="0"/>
                        <a:t>To recognise that photographs can be changed after they have been taken </a:t>
                      </a:r>
                    </a:p>
                    <a:p>
                      <a:r>
                        <a:rPr lang="en-GB" sz="1000" b="0" dirty="0"/>
                        <a:t>To recognise that some images are not accurate</a:t>
                      </a:r>
                    </a:p>
                    <a:p>
                      <a:endParaRPr lang="en-GB" sz="1000" b="0" dirty="0"/>
                    </a:p>
                    <a:p>
                      <a:r>
                        <a:rPr lang="en-GB" sz="1000" b="1" dirty="0"/>
                        <a:t>Skills</a:t>
                      </a:r>
                    </a:p>
                    <a:p>
                      <a:r>
                        <a:rPr lang="en-GB" sz="1000" b="0" dirty="0"/>
                        <a:t>To capture a digital image </a:t>
                      </a:r>
                    </a:p>
                    <a:p>
                      <a:r>
                        <a:rPr lang="en-GB" sz="1000" b="0" dirty="0"/>
                        <a:t>To take photographs in both landscape and portrait format</a:t>
                      </a:r>
                    </a:p>
                    <a:p>
                      <a:r>
                        <a:rPr lang="en-GB" sz="1000" b="0" dirty="0"/>
                        <a:t>To view photographs on a digital device</a:t>
                      </a:r>
                    </a:p>
                    <a:p>
                      <a:r>
                        <a:rPr lang="en-GB" sz="1000" b="0" dirty="0"/>
                        <a:t>To decide which photographs to keep</a:t>
                      </a:r>
                    </a:p>
                    <a:p>
                      <a:r>
                        <a:rPr lang="en-GB" sz="1000" b="0" dirty="0"/>
                        <a:t>To hold the camera still to take a clear image </a:t>
                      </a:r>
                    </a:p>
                    <a:p>
                      <a:r>
                        <a:rPr lang="en-GB" sz="1000" b="0" dirty="0"/>
                        <a:t>To use zoom to change the composition of a photograph</a:t>
                      </a:r>
                    </a:p>
                    <a:p>
                      <a:r>
                        <a:rPr lang="en-GB" sz="1000" b="0" dirty="0"/>
                        <a:t>To consider lighting before taking a photograph </a:t>
                      </a:r>
                    </a:p>
                    <a:p>
                      <a:r>
                        <a:rPr lang="en-GB" sz="1000" b="0" dirty="0"/>
                        <a:t>To use simple editing tools to change the appearance of a photograph </a:t>
                      </a:r>
                    </a:p>
                    <a:p>
                      <a:r>
                        <a:rPr lang="en-GB" sz="1000" b="0" dirty="0"/>
                        <a:t>To improve a photograph by retaking it</a:t>
                      </a: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81448"/>
                  </a:ext>
                </a:extLst>
              </a:tr>
              <a:tr h="224705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Future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66412"/>
                  </a:ext>
                </a:extLst>
              </a:tr>
              <a:tr h="1540578"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Year 3 – Creating media </a:t>
                      </a:r>
                    </a:p>
                    <a:p>
                      <a:r>
                        <a:rPr lang="en-GB" sz="1100" dirty="0"/>
                        <a:t>Stop-frame animation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28782"/>
                  </a:ext>
                </a:extLst>
              </a:tr>
              <a:tr h="267928">
                <a:tc gridSpan="8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Teaching Ideas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49139"/>
                  </a:ext>
                </a:extLst>
              </a:tr>
              <a:tr h="41569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One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Two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Four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51775"/>
                  </a:ext>
                </a:extLst>
              </a:tr>
              <a:tr h="1054715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0000"/>
                          </a:solidFill>
                        </a:rPr>
                        <a:t>Taking photographs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6600"/>
                          </a:solidFill>
                        </a:rPr>
                        <a:t>Landscape &amp; portrait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accent4"/>
                          </a:solidFill>
                        </a:rPr>
                        <a:t>What makes a good photograph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B050"/>
                          </a:solidFill>
                        </a:rPr>
                        <a:t>Lighting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70C0"/>
                          </a:solidFill>
                        </a:rPr>
                        <a:t>Effects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7030A0"/>
                          </a:solidFill>
                        </a:rPr>
                        <a:t>Is it real?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6895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Year group: 2 / Term: Autumn 2 / Topic: Creating Media (Digital Photography)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6920" y="219374"/>
            <a:ext cx="646424" cy="675542"/>
          </a:xfrm>
          <a:prstGeom prst="rect">
            <a:avLst/>
          </a:prstGeom>
        </p:spPr>
      </p:pic>
      <p:pic>
        <p:nvPicPr>
          <p:cNvPr id="1026" name="Picture 2" descr="Bobbie Jean Dennis HOF | Tennessee TAPT">
            <a:extLst>
              <a:ext uri="{FF2B5EF4-FFF2-40B4-BE49-F238E27FC236}">
                <a16:creationId xmlns:a16="http://schemas.microsoft.com/office/drawing/2014/main" id="{F91DE2EA-5C94-4CF2-B452-6E37442BC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839" y="2246165"/>
            <a:ext cx="1014607" cy="101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28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46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Unit 2: Roman Britain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675269"/>
              </p:ext>
            </p:extLst>
          </p:nvPr>
        </p:nvGraphicFramePr>
        <p:xfrm>
          <a:off x="330086" y="743715"/>
          <a:ext cx="12141426" cy="8609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571">
                  <a:extLst>
                    <a:ext uri="{9D8B030D-6E8A-4147-A177-3AD203B41FA5}">
                      <a16:colId xmlns:a16="http://schemas.microsoft.com/office/drawing/2014/main" val="3597595348"/>
                    </a:ext>
                  </a:extLst>
                </a:gridCol>
                <a:gridCol w="457276">
                  <a:extLst>
                    <a:ext uri="{9D8B030D-6E8A-4147-A177-3AD203B41FA5}">
                      <a16:colId xmlns:a16="http://schemas.microsoft.com/office/drawing/2014/main" val="1615232983"/>
                    </a:ext>
                  </a:extLst>
                </a:gridCol>
                <a:gridCol w="1566295">
                  <a:extLst>
                    <a:ext uri="{9D8B030D-6E8A-4147-A177-3AD203B41FA5}">
                      <a16:colId xmlns:a16="http://schemas.microsoft.com/office/drawing/2014/main" val="3415433277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150712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772355279"/>
                    </a:ext>
                  </a:extLst>
                </a:gridCol>
                <a:gridCol w="731822">
                  <a:extLst>
                    <a:ext uri="{9D8B030D-6E8A-4147-A177-3AD203B41FA5}">
                      <a16:colId xmlns:a16="http://schemas.microsoft.com/office/drawing/2014/main" val="3947937341"/>
                    </a:ext>
                  </a:extLst>
                </a:gridCol>
                <a:gridCol w="1291749">
                  <a:extLst>
                    <a:ext uri="{9D8B030D-6E8A-4147-A177-3AD203B41FA5}">
                      <a16:colId xmlns:a16="http://schemas.microsoft.com/office/drawing/2014/main" val="845078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3713051723"/>
                    </a:ext>
                  </a:extLst>
                </a:gridCol>
              </a:tblGrid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National Curriculum Objectives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Substantive Knowledge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867"/>
                  </a:ext>
                </a:extLst>
              </a:tr>
              <a:tr h="680379">
                <a:tc rowSpan="3" gridSpan="2"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what algorithms are, how they are implemented as programs on digital devices, and that programs execute by following precise and unambiguous instructions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and debug simple programs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logical reasoning to predict the behaviour of simple programs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follow instructions given by someone else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choose a series of words that can be acted out as a sequence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give clear instructions</a:t>
                      </a:r>
                    </a:p>
                    <a:p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the same instructions to create different algorithms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an algorithm to program a sequence on a floor robot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show the difference in outcomes between two sequences that consist of the same instructions</a:t>
                      </a:r>
                    </a:p>
                    <a:p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follow a sequence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predict the outcome of a sequence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compare my prediction to the program outcome</a:t>
                      </a:r>
                      <a:endParaRPr lang="en-GB" sz="1400" u="none" strike="noStrike" kern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GB" sz="1400" dirty="0">
                        <a:solidFill>
                          <a:srgbClr val="00B05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the choices that I made for my mat design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different routes around my mat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test my mat to make sure that it is usable</a:t>
                      </a:r>
                    </a:p>
                    <a:p>
                      <a:pPr lvl="0"/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what my algorithm should achieve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an algorithm to meet my goal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my algorithm to create a program</a:t>
                      </a:r>
                    </a:p>
                    <a:p>
                      <a:endParaRPr lang="en-GB" sz="1400" kern="1200" dirty="0">
                        <a:solidFill>
                          <a:srgbClr val="7030A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test and debug each part of the program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plan algorithms for different parts of a task</a:t>
                      </a:r>
                    </a:p>
                    <a:p>
                      <a:r>
                        <a:rPr lang="en-GB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put together the different parts of my program</a:t>
                      </a:r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instruction, sequence, clear, unambiguous, algorithm, program, order, prediction, artwork, design, route, mat, debugging, decomposition.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18584"/>
                  </a:ext>
                </a:extLst>
              </a:tr>
              <a:tr h="255251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App of the Term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Key software programmes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99168"/>
                  </a:ext>
                </a:extLst>
              </a:tr>
              <a:tr h="1602766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r>
                        <a:rPr lang="en-GB" sz="1100" b="1" dirty="0"/>
                        <a:t>Bee-Bot</a:t>
                      </a:r>
                    </a:p>
                    <a:p>
                      <a:pPr algn="ctr"/>
                      <a:endParaRPr lang="en-GB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Bee-Bot (floor robots) </a:t>
                      </a:r>
                    </a:p>
                    <a:p>
                      <a:r>
                        <a:rPr lang="en-GB" sz="1100" dirty="0"/>
                        <a:t>Bee-Bot (tablet)</a:t>
                      </a:r>
                    </a:p>
                    <a:p>
                      <a:r>
                        <a:rPr lang="en-GB" sz="1100" dirty="0"/>
                        <a:t>www.beebot.terrapinlogo.com</a:t>
                      </a:r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116731"/>
                  </a:ext>
                </a:extLst>
              </a:tr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Education for a Connected World Links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Disciplinary Knowledge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2789"/>
                  </a:ext>
                </a:extLst>
              </a:tr>
              <a:tr h="2537499">
                <a:tc gridSpan="2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Concepts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describe that a series of instructions is a sequence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explain what happens when we change the order of instructions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recall that a series of instructions can be issued before they are enacted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recognise that you can predict the outcome of a program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choose a series of words that can be enacted as a sequence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choose a series of instructions that can be run as a program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create a program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trace a sequence to make a prediction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run a program on a device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debug a program that I have written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81448"/>
                  </a:ext>
                </a:extLst>
              </a:tr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Future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66412"/>
                  </a:ext>
                </a:extLst>
              </a:tr>
              <a:tr h="675307"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Year 3 – Programming A </a:t>
                      </a:r>
                    </a:p>
                    <a:p>
                      <a:r>
                        <a:rPr lang="en-GB" sz="1100" dirty="0"/>
                        <a:t>Sequencing sounds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28782"/>
                  </a:ext>
                </a:extLst>
              </a:tr>
              <a:tr h="320234">
                <a:tc gridSpan="8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Teaching Ideas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49139"/>
                  </a:ext>
                </a:extLst>
              </a:tr>
              <a:tr h="496851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One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Two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Four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51775"/>
                  </a:ext>
                </a:extLst>
              </a:tr>
              <a:tr h="1260619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0000"/>
                          </a:solidFill>
                        </a:rPr>
                        <a:t>Giving instructions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6600"/>
                          </a:solidFill>
                        </a:rPr>
                        <a:t>Same but different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accent4"/>
                          </a:solidFill>
                        </a:rPr>
                        <a:t>Making predictions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B050"/>
                          </a:solidFill>
                        </a:rPr>
                        <a:t>Mats and routes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70C0"/>
                          </a:solidFill>
                        </a:rPr>
                        <a:t>Algorithm design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7030A0"/>
                          </a:solidFill>
                        </a:rPr>
                        <a:t>Break it down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6895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Year group: 2 / Term: Spring 1 / Topic: Programming A (Robot Algorithms)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6920" y="219374"/>
            <a:ext cx="646424" cy="675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B6298D-E035-46F2-BA8E-7319A5EFC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8115" y="2060084"/>
            <a:ext cx="1079217" cy="102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63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46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Unit 2: Roman Britain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520609"/>
              </p:ext>
            </p:extLst>
          </p:nvPr>
        </p:nvGraphicFramePr>
        <p:xfrm>
          <a:off x="330086" y="743715"/>
          <a:ext cx="12141426" cy="9092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571">
                  <a:extLst>
                    <a:ext uri="{9D8B030D-6E8A-4147-A177-3AD203B41FA5}">
                      <a16:colId xmlns:a16="http://schemas.microsoft.com/office/drawing/2014/main" val="3597595348"/>
                    </a:ext>
                  </a:extLst>
                </a:gridCol>
                <a:gridCol w="457276">
                  <a:extLst>
                    <a:ext uri="{9D8B030D-6E8A-4147-A177-3AD203B41FA5}">
                      <a16:colId xmlns:a16="http://schemas.microsoft.com/office/drawing/2014/main" val="1615232983"/>
                    </a:ext>
                  </a:extLst>
                </a:gridCol>
                <a:gridCol w="1566295">
                  <a:extLst>
                    <a:ext uri="{9D8B030D-6E8A-4147-A177-3AD203B41FA5}">
                      <a16:colId xmlns:a16="http://schemas.microsoft.com/office/drawing/2014/main" val="3415433277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150712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772355279"/>
                    </a:ext>
                  </a:extLst>
                </a:gridCol>
                <a:gridCol w="731822">
                  <a:extLst>
                    <a:ext uri="{9D8B030D-6E8A-4147-A177-3AD203B41FA5}">
                      <a16:colId xmlns:a16="http://schemas.microsoft.com/office/drawing/2014/main" val="3947937341"/>
                    </a:ext>
                  </a:extLst>
                </a:gridCol>
                <a:gridCol w="1291749">
                  <a:extLst>
                    <a:ext uri="{9D8B030D-6E8A-4147-A177-3AD203B41FA5}">
                      <a16:colId xmlns:a16="http://schemas.microsoft.com/office/drawing/2014/main" val="845078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3713051723"/>
                    </a:ext>
                  </a:extLst>
                </a:gridCol>
              </a:tblGrid>
              <a:tr h="25705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National Curriculum Objectives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Substantive Knowledge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867"/>
                  </a:ext>
                </a:extLst>
              </a:tr>
              <a:tr h="997989">
                <a:tc rowSpan="3"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purposefully to create, organise, store, manipulate and retrieve digital content.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safely and respectfully, keeping personal information private; identify where to go for help and support when they have concerns about content or contact on the internet or other online technologies.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GB" sz="11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record data in a tally chart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represent a tally count as a total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compare totals in a tally chart</a:t>
                      </a:r>
                    </a:p>
                    <a:p>
                      <a:endParaRPr lang="en-GB" sz="1400" kern="1200" dirty="0">
                        <a:solidFill>
                          <a:srgbClr val="FF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enter data onto a computer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a computer to view data in a different format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pictograms to answer simple questions about objects</a:t>
                      </a:r>
                    </a:p>
                    <a:p>
                      <a:endParaRPr lang="en-GB" sz="1400" kern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organise data in a tally chart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a tally chart to create a pictogram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what the pictogram shows</a:t>
                      </a:r>
                    </a:p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tally objects using a common attribute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 pictogram to arrange objects by an attribute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answer ‘more than’/’less than’ and ’most/least’ questions </a:t>
                      </a:r>
                    </a:p>
                    <a:p>
                      <a:endParaRPr lang="en-GB" sz="14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choose a suitable attribute to compare people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collect the data I need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 pictogram and draw conclusions from it</a:t>
                      </a:r>
                    </a:p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a computer program to present information in different ways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share what I have found out using a computer</a:t>
                      </a:r>
                    </a:p>
                    <a:p>
                      <a:r>
                        <a:rPr lang="en-GB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give simple examples of why information should not be shared</a:t>
                      </a:r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than, less than, most, least, common, popular, organise, data, object, tally chart, votes, total, pictogram, enter, data, compare, objects, count, explain, attribute, group, same, different, conclusion, block diagram, sharing.</a:t>
                      </a:r>
                      <a:endParaRPr lang="en-GB" sz="1200" b="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18584"/>
                  </a:ext>
                </a:extLst>
              </a:tr>
              <a:tr h="257058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App of the Term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Key software programmes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99168"/>
                  </a:ext>
                </a:extLst>
              </a:tr>
              <a:tr h="1537341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endParaRPr lang="en-GB" sz="1100" dirty="0"/>
                    </a:p>
                    <a:p>
                      <a:pPr algn="ctr"/>
                      <a:endParaRPr lang="en-GB" sz="1100" dirty="0"/>
                    </a:p>
                    <a:p>
                      <a:pPr algn="ctr"/>
                      <a:endParaRPr lang="en-GB" sz="1100" dirty="0"/>
                    </a:p>
                    <a:p>
                      <a:pPr algn="ctr"/>
                      <a:r>
                        <a:rPr lang="en-GB" sz="1100" b="1" dirty="0"/>
                        <a:t>Explain Everything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j2e pictogram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2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j2e chart</a:t>
                      </a: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GB" sz="1200" dirty="0">
                          <a:hlinkClick r:id="rId4"/>
                        </a:rPr>
                        <a:t>www.topmarks.co.uk/maths-games/5-7-years/data-handling</a:t>
                      </a:r>
                      <a:endParaRPr lang="en-GB" sz="1200" dirty="0"/>
                    </a:p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116731"/>
                  </a:ext>
                </a:extLst>
              </a:tr>
              <a:tr h="25705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Education for a Connected World Links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Disciplinary Knowledge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2789"/>
                  </a:ext>
                </a:extLst>
              </a:tr>
              <a:tr h="2433918">
                <a:tc gridSpan="2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Concepts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tally chart to collect data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compare objects that have been grouped by attribute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suggest appropriate headings for tally charts and pictograms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construct (complete) a given comparison question,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computer program to present information in different ways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explain that we can present information using a computer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give simple examples of why some information should not be shared </a:t>
                      </a:r>
                      <a:endParaRPr lang="en-GB" sz="11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GB" sz="11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show I can enter data onto a computer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recognise that people, animals and objects can be described by attributes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computer to view data in different formats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pictograms to answer single-attribute questions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computer to answer comparison questions (graphs, tables) </a:t>
                      </a:r>
                      <a:endParaRPr lang="en-GB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81448"/>
                  </a:ext>
                </a:extLst>
              </a:tr>
              <a:tr h="25705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Future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66412"/>
                  </a:ext>
                </a:extLst>
              </a:tr>
              <a:tr h="647741"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Year 3 – Data and Information </a:t>
                      </a:r>
                    </a:p>
                    <a:p>
                      <a:r>
                        <a:rPr lang="en-GB" sz="1100" dirty="0"/>
                        <a:t>Branching databases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28782"/>
                  </a:ext>
                </a:extLst>
              </a:tr>
              <a:tr h="307162">
                <a:tc gridSpan="8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Teaching Ideas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49139"/>
                  </a:ext>
                </a:extLst>
              </a:tr>
              <a:tr h="476569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One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Two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Four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51775"/>
                  </a:ext>
                </a:extLst>
              </a:tr>
              <a:tr h="120916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0000"/>
                          </a:solidFill>
                        </a:rPr>
                        <a:t>Counting and comparing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6600"/>
                          </a:solidFill>
                        </a:rPr>
                        <a:t>Enter the data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accent4"/>
                          </a:solidFill>
                        </a:rPr>
                        <a:t>Creating pictograms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B050"/>
                          </a:solidFill>
                        </a:rPr>
                        <a:t>What is an attribute?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70C0"/>
                          </a:solidFill>
                        </a:rPr>
                        <a:t>Comparing people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7030A0"/>
                          </a:solidFill>
                        </a:rPr>
                        <a:t>Presenting 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6895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Year group: 2 / Term: Spring 2 / Topic: Data &amp; Information (Pictograms)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6920" y="219374"/>
            <a:ext cx="646424" cy="675542"/>
          </a:xfrm>
          <a:prstGeom prst="rect">
            <a:avLst/>
          </a:prstGeom>
        </p:spPr>
      </p:pic>
      <p:pic>
        <p:nvPicPr>
          <p:cNvPr id="1026" name="Picture 2" descr="Explain Everything Whiteboard - App voor iPhone, iPad en iPod touch ...">
            <a:extLst>
              <a:ext uri="{FF2B5EF4-FFF2-40B4-BE49-F238E27FC236}">
                <a16:creationId xmlns:a16="http://schemas.microsoft.com/office/drawing/2014/main" id="{91C65898-3601-436A-97A9-099898CF4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71" y="2329841"/>
            <a:ext cx="926925" cy="9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670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46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Unit 2: Roman Britain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478957"/>
              </p:ext>
            </p:extLst>
          </p:nvPr>
        </p:nvGraphicFramePr>
        <p:xfrm>
          <a:off x="330086" y="743715"/>
          <a:ext cx="12141426" cy="86915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571">
                  <a:extLst>
                    <a:ext uri="{9D8B030D-6E8A-4147-A177-3AD203B41FA5}">
                      <a16:colId xmlns:a16="http://schemas.microsoft.com/office/drawing/2014/main" val="3597595348"/>
                    </a:ext>
                  </a:extLst>
                </a:gridCol>
                <a:gridCol w="457276">
                  <a:extLst>
                    <a:ext uri="{9D8B030D-6E8A-4147-A177-3AD203B41FA5}">
                      <a16:colId xmlns:a16="http://schemas.microsoft.com/office/drawing/2014/main" val="1615232983"/>
                    </a:ext>
                  </a:extLst>
                </a:gridCol>
                <a:gridCol w="1566295">
                  <a:extLst>
                    <a:ext uri="{9D8B030D-6E8A-4147-A177-3AD203B41FA5}">
                      <a16:colId xmlns:a16="http://schemas.microsoft.com/office/drawing/2014/main" val="3415433277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150712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772355279"/>
                    </a:ext>
                  </a:extLst>
                </a:gridCol>
                <a:gridCol w="731822">
                  <a:extLst>
                    <a:ext uri="{9D8B030D-6E8A-4147-A177-3AD203B41FA5}">
                      <a16:colId xmlns:a16="http://schemas.microsoft.com/office/drawing/2014/main" val="3947937341"/>
                    </a:ext>
                  </a:extLst>
                </a:gridCol>
                <a:gridCol w="1291749">
                  <a:extLst>
                    <a:ext uri="{9D8B030D-6E8A-4147-A177-3AD203B41FA5}">
                      <a16:colId xmlns:a16="http://schemas.microsoft.com/office/drawing/2014/main" val="845078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3713051723"/>
                    </a:ext>
                  </a:extLst>
                </a:gridCol>
              </a:tblGrid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National Curriculum Objectives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Substantive Knowledge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867"/>
                  </a:ext>
                </a:extLst>
              </a:tr>
              <a:tr h="680379">
                <a:tc rowSpan="3"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purposefully to create, organise, store, manipulate, and retrieve digital content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safely and respectfully, keeping personal information private; identify where to go for help and support when they have concerns about content or contact on the internet or other online technologies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200" dirty="0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simple differences in pieces of music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describe music using adjectives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say what I do and don’t like about a piece of music</a:t>
                      </a:r>
                    </a:p>
                    <a:p>
                      <a:endParaRPr lang="en-GB" sz="1400" kern="1200" dirty="0">
                        <a:solidFill>
                          <a:srgbClr val="FF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 rhythm pattern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play an instrument following a rhythm pattern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that music is created and played by humans</a:t>
                      </a:r>
                    </a:p>
                    <a:p>
                      <a:endParaRPr lang="en-GB" sz="1400" kern="1200" dirty="0">
                        <a:solidFill>
                          <a:srgbClr val="FFC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connect images with sounds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use a computer to experiment with pitch</a:t>
                      </a:r>
                    </a:p>
                    <a:p>
                      <a:r>
                        <a:rPr lang="en-GB" sz="1400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relate an idea to a piece of music</a:t>
                      </a:r>
                    </a:p>
                    <a:p>
                      <a:endParaRPr lang="en-GB" sz="1400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that music is a sequence of notes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how my music can be played in different ways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refine my musical pattern on a computer</a:t>
                      </a:r>
                    </a:p>
                    <a:p>
                      <a:endParaRPr lang="en-GB" sz="1400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 rhythm which represents an animal I’ve chosen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my animal’s rhythm on a computer</a:t>
                      </a:r>
                    </a:p>
                    <a:p>
                      <a:r>
                        <a:rPr lang="en-GB" sz="14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add a sequence of notes to my rhythm</a:t>
                      </a:r>
                    </a:p>
                    <a:p>
                      <a:endParaRPr lang="en-GB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review my work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explain how I changed my work</a:t>
                      </a:r>
                    </a:p>
                    <a:p>
                      <a:r>
                        <a:rPr lang="en-GB" sz="1400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listen to music and describe how it makes me feel</a:t>
                      </a:r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music, quiet, loud, feelings, emotions, pattern, rhythm, pulse, pitch, tempo, rhythm, notes, create, emotion, beat, instrument, open, edit.</a:t>
                      </a:r>
                    </a:p>
                    <a:p>
                      <a:endParaRPr lang="en-GB" sz="1100" b="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18584"/>
                  </a:ext>
                </a:extLst>
              </a:tr>
              <a:tr h="255251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App of the Term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Key software programmes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99168"/>
                  </a:ext>
                </a:extLst>
              </a:tr>
              <a:tr h="1602766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r>
                        <a:rPr lang="en-GB" sz="1100" b="1" dirty="0"/>
                        <a:t>GarageBand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>
                          <a:hlinkClick r:id="rId2"/>
                        </a:rPr>
                        <a:t>Chrome Music Lab</a:t>
                      </a:r>
                      <a:endParaRPr lang="en-GB" sz="1100" dirty="0"/>
                    </a:p>
                    <a:p>
                      <a:r>
                        <a:rPr lang="en-GB" sz="1100" dirty="0" err="1">
                          <a:hlinkClick r:id="rId3"/>
                        </a:rPr>
                        <a:t>PegSequencer</a:t>
                      </a:r>
                      <a:endParaRPr lang="en-GB" sz="1100" dirty="0"/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GarageBand (tablet) </a:t>
                      </a:r>
                    </a:p>
                    <a:p>
                      <a:endParaRPr lang="en-GB" sz="1100" dirty="0"/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116731"/>
                  </a:ext>
                </a:extLst>
              </a:tr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Education for a Connected World Links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Disciplinary Knowledge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2789"/>
                  </a:ext>
                </a:extLst>
              </a:tr>
              <a:tr h="2537499">
                <a:tc gridSpan="2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/>
                        <a:t>Concepts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identify that computers can be used to play sounds of different instruments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identify that the same pattern can be represented in different ways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compare playing music on instruments with making music on a computer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experiment with musical patterns on a computer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experiment with different sounds on a computer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computer to create a musical pattern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computer to compose a rhythm and a melody on a given theme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a computer to play the same music in different ways (e.g. tempo)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evaluate a musical composition created on a computer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improve a musical composition created on a computer</a:t>
                      </a: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81448"/>
                  </a:ext>
                </a:extLst>
              </a:tr>
              <a:tr h="25525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Future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66412"/>
                  </a:ext>
                </a:extLst>
              </a:tr>
              <a:tr h="675307"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Year 4 – Creating media </a:t>
                      </a:r>
                    </a:p>
                    <a:p>
                      <a:r>
                        <a:rPr lang="en-GB" sz="1100" dirty="0"/>
                        <a:t>Audio production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28782"/>
                  </a:ext>
                </a:extLst>
              </a:tr>
              <a:tr h="320234">
                <a:tc gridSpan="8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Teaching Ideas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49139"/>
                  </a:ext>
                </a:extLst>
              </a:tr>
              <a:tr h="496851">
                <a:tc>
                  <a:txBody>
                    <a:bodyPr/>
                    <a:lstStyle/>
                    <a:p>
                      <a:r>
                        <a:rPr lang="en-GB" sz="1600" dirty="0"/>
                        <a:t>Week One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600" dirty="0"/>
                        <a:t>Week Two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Week 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Four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51775"/>
                  </a:ext>
                </a:extLst>
              </a:tr>
              <a:tr h="1260619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0000"/>
                          </a:solidFill>
                        </a:rPr>
                        <a:t>How music makes us feel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6600"/>
                          </a:solidFill>
                        </a:rPr>
                        <a:t>Rhythms and patterns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accent4"/>
                          </a:solidFill>
                        </a:rPr>
                        <a:t>How music can be 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B050"/>
                          </a:solidFill>
                        </a:rPr>
                        <a:t>Notes and tempo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70C0"/>
                          </a:solidFill>
                        </a:rPr>
                        <a:t>Creating digital music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7030A0"/>
                          </a:solidFill>
                        </a:rPr>
                        <a:t>Reviewing and editing music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6895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Year group: 2 / Term: Summer 1 / Topic: Creating Media (Digital Music)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6920" y="219374"/>
            <a:ext cx="646424" cy="675542"/>
          </a:xfrm>
          <a:prstGeom prst="rect">
            <a:avLst/>
          </a:prstGeom>
        </p:spPr>
      </p:pic>
      <p:pic>
        <p:nvPicPr>
          <p:cNvPr id="2050" name="Picture 2" descr="GarageBand - Pro Filmmaker Apps">
            <a:extLst>
              <a:ext uri="{FF2B5EF4-FFF2-40B4-BE49-F238E27FC236}">
                <a16:creationId xmlns:a16="http://schemas.microsoft.com/office/drawing/2014/main" id="{88230109-E312-477C-9107-F7675E743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1181" y="2107504"/>
            <a:ext cx="986425" cy="9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293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3305" tIns="31652" rIns="63305" bIns="3165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46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62" dirty="0"/>
              <a:t>Unit 2: Roman Britain 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294673"/>
              </p:ext>
            </p:extLst>
          </p:nvPr>
        </p:nvGraphicFramePr>
        <p:xfrm>
          <a:off x="330086" y="743715"/>
          <a:ext cx="12141426" cy="87805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3571">
                  <a:extLst>
                    <a:ext uri="{9D8B030D-6E8A-4147-A177-3AD203B41FA5}">
                      <a16:colId xmlns:a16="http://schemas.microsoft.com/office/drawing/2014/main" val="3597595348"/>
                    </a:ext>
                  </a:extLst>
                </a:gridCol>
                <a:gridCol w="457276">
                  <a:extLst>
                    <a:ext uri="{9D8B030D-6E8A-4147-A177-3AD203B41FA5}">
                      <a16:colId xmlns:a16="http://schemas.microsoft.com/office/drawing/2014/main" val="1615232983"/>
                    </a:ext>
                  </a:extLst>
                </a:gridCol>
                <a:gridCol w="1566295">
                  <a:extLst>
                    <a:ext uri="{9D8B030D-6E8A-4147-A177-3AD203B41FA5}">
                      <a16:colId xmlns:a16="http://schemas.microsoft.com/office/drawing/2014/main" val="3415433277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150712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1772355279"/>
                    </a:ext>
                  </a:extLst>
                </a:gridCol>
                <a:gridCol w="731822">
                  <a:extLst>
                    <a:ext uri="{9D8B030D-6E8A-4147-A177-3AD203B41FA5}">
                      <a16:colId xmlns:a16="http://schemas.microsoft.com/office/drawing/2014/main" val="3947937341"/>
                    </a:ext>
                  </a:extLst>
                </a:gridCol>
                <a:gridCol w="1291749">
                  <a:extLst>
                    <a:ext uri="{9D8B030D-6E8A-4147-A177-3AD203B41FA5}">
                      <a16:colId xmlns:a16="http://schemas.microsoft.com/office/drawing/2014/main" val="845078378"/>
                    </a:ext>
                  </a:extLst>
                </a:gridCol>
                <a:gridCol w="2023571">
                  <a:extLst>
                    <a:ext uri="{9D8B030D-6E8A-4147-A177-3AD203B41FA5}">
                      <a16:colId xmlns:a16="http://schemas.microsoft.com/office/drawing/2014/main" val="3713051723"/>
                    </a:ext>
                  </a:extLst>
                </a:gridCol>
              </a:tblGrid>
              <a:tr h="2493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National Curriculum Objectives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Substantive Knowledge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Vocabulary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867"/>
                  </a:ext>
                </a:extLst>
              </a:tr>
              <a:tr h="1129437">
                <a:tc rowSpan="3" gridSpan="2"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what algorithms are, how they are implemented as programs on digital devices, and that programs execute by following precise and unambiguous instructions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and debug simple programs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logical reasoning to predict the behaviour of simple programs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technology purposefully to create, organise, store, manipulate and retrieve digital content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logical reasoning to predict the behaviour of simple programs</a:t>
                      </a: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the start of a sequence 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identify that a program needs to be started 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show how to run my program</a:t>
                      </a:r>
                    </a:p>
                    <a:p>
                      <a:pPr lvl="0"/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predict the outcome of a sequence of commands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match two sequences with the same outcome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change the outcome of a sequence of commands</a:t>
                      </a:r>
                      <a:endParaRPr lang="en-GB" sz="1400" dirty="0">
                        <a:solidFill>
                          <a:srgbClr val="FF6600"/>
                        </a:solidFill>
                      </a:endParaRPr>
                    </a:p>
                    <a:p>
                      <a:pPr lvl="0"/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work out the actions of a sprite in an algorithm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decide which blocks to use to meet the design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FFC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build the sequences of blocks I need</a:t>
                      </a:r>
                      <a:endParaRPr lang="en-GB" sz="1400" dirty="0">
                        <a:solidFill>
                          <a:srgbClr val="FFC000"/>
                        </a:solidFill>
                      </a:endParaRPr>
                    </a:p>
                    <a:p>
                      <a:pPr lvl="0"/>
                      <a:endParaRPr lang="en-GB" sz="1400" dirty="0">
                        <a:solidFill>
                          <a:srgbClr val="00B05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choose backgrounds for the design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choose characters for the design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 program based on the new design</a:t>
                      </a:r>
                    </a:p>
                    <a:p>
                      <a:pPr lvl="0"/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choose the images for my own design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create an algorithm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build sequences of blocks to match my design</a:t>
                      </a:r>
                    </a:p>
                    <a:p>
                      <a:pPr lvl="0"/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compare my project to my design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improve my project by adding features</a:t>
                      </a:r>
                    </a:p>
                    <a:p>
                      <a:pPr lvl="0"/>
                      <a:r>
                        <a:rPr lang="en-GB" sz="140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debug my program</a:t>
                      </a:r>
                    </a:p>
                    <a:p>
                      <a:pPr lvl="0"/>
                      <a:endParaRPr lang="en-GB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GB" sz="14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sequence, command, program, run, start, outcome, predict, blocks, design, actions, sprite, project, modify, change, algorithm, build, match, compare, debug, features, evaluate, decomposition, code.</a:t>
                      </a:r>
                    </a:p>
                    <a:p>
                      <a:endParaRPr lang="en-GB" sz="1100" b="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818584"/>
                  </a:ext>
                </a:extLst>
              </a:tr>
              <a:tr h="249356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App of the Term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Key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99168"/>
                  </a:ext>
                </a:extLst>
              </a:tr>
              <a:tr h="1525474">
                <a:tc gridSpan="2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br>
                        <a:rPr lang="en-GB" sz="1100" dirty="0"/>
                      </a:br>
                      <a:endParaRPr lang="en-GB" sz="1100" dirty="0"/>
                    </a:p>
                    <a:p>
                      <a:pPr algn="ctr"/>
                      <a:endParaRPr lang="en-GB" sz="1100" b="1" dirty="0"/>
                    </a:p>
                    <a:p>
                      <a:pPr algn="ctr"/>
                      <a:r>
                        <a:rPr lang="en-GB" sz="1100" b="1" dirty="0"/>
                        <a:t>Scratch JR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dirty="0" err="1"/>
                        <a:t>ScratachJR</a:t>
                      </a:r>
                      <a:r>
                        <a:rPr lang="en-GB" sz="1100" dirty="0"/>
                        <a:t> (tablet)</a:t>
                      </a:r>
                    </a:p>
                    <a:p>
                      <a:r>
                        <a:rPr lang="en-GB" sz="1100" dirty="0">
                          <a:hlinkClick r:id="rId2"/>
                        </a:rPr>
                        <a:t>www.j2e.com</a:t>
                      </a:r>
                      <a:br>
                        <a:rPr lang="en-GB" sz="1100" dirty="0"/>
                      </a:br>
                      <a:r>
                        <a:rPr lang="en-GB" sz="1100" dirty="0"/>
                        <a:t>sketch.metademolab.com</a:t>
                      </a:r>
                    </a:p>
                    <a:p>
                      <a:endParaRPr lang="en-GB" sz="1100" dirty="0"/>
                    </a:p>
                    <a:p>
                      <a:endParaRPr lang="en-GB" sz="1100" dirty="0"/>
                    </a:p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7116731"/>
                  </a:ext>
                </a:extLst>
              </a:tr>
              <a:tr h="2493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Education for a Connected World Links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GB" sz="11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Disciplinary Knowledge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2789"/>
                  </a:ext>
                </a:extLst>
              </a:tr>
              <a:tr h="2391338">
                <a:tc gridSpan="2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Concepts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describe a series of instructions as a ‘sequence’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recall that a series of instructions can be issued before they are enacted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use logical reasoning to predict the outcome of a program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Skills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choose a series of words that can be enacted as a sequence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explain what happens when we change the order of instructions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choose a series of commands that can be run as a program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trace a sequence to make a prediction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test a prediction by running the sequence 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create and debug a program that I have written</a:t>
                      </a:r>
                    </a:p>
                    <a:p>
                      <a:pPr marL="0" marR="0" lvl="0" indent="0" algn="l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/>
                        <a:t>To run a program on a device</a:t>
                      </a:r>
                      <a:endParaRPr lang="en-GB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81448"/>
                  </a:ext>
                </a:extLst>
              </a:tr>
              <a:tr h="249356"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Future Learning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866412"/>
                  </a:ext>
                </a:extLst>
              </a:tr>
              <a:tr h="636409">
                <a:tc gridSpan="2">
                  <a:txBody>
                    <a:bodyPr/>
                    <a:lstStyle/>
                    <a:p>
                      <a:r>
                        <a:rPr lang="en-GB" sz="1100" dirty="0"/>
                        <a:t>Year 3 – Programming B  </a:t>
                      </a:r>
                      <a:br>
                        <a:rPr lang="en-GB" sz="1100" dirty="0"/>
                      </a:br>
                      <a:r>
                        <a:rPr lang="en-GB" sz="1100" dirty="0"/>
                        <a:t>Events and actions in programs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0928782"/>
                  </a:ext>
                </a:extLst>
              </a:tr>
              <a:tr h="301789">
                <a:tc gridSpan="8"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Teaching Ideas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749139"/>
                  </a:ext>
                </a:extLst>
              </a:tr>
              <a:tr h="468232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One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Two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Three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Four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Five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Week 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451775"/>
                  </a:ext>
                </a:extLst>
              </a:tr>
              <a:tr h="1188006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err="1">
                          <a:solidFill>
                            <a:srgbClr val="FF0000"/>
                          </a:solidFill>
                        </a:rPr>
                        <a:t>ScratchJr</a:t>
                      </a:r>
                      <a:r>
                        <a:rPr lang="en-GB" sz="1100" dirty="0">
                          <a:solidFill>
                            <a:srgbClr val="FF0000"/>
                          </a:solidFill>
                        </a:rPr>
                        <a:t> recap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FF6600"/>
                          </a:solidFill>
                        </a:rPr>
                        <a:t>Outcomes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chemeClr val="accent4"/>
                          </a:solidFill>
                        </a:rPr>
                        <a:t>Using a design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B050"/>
                          </a:solidFill>
                        </a:rPr>
                        <a:t>Changing a design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0070C0"/>
                          </a:solidFill>
                        </a:rPr>
                        <a:t>Designing and creating a program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solidFill>
                            <a:srgbClr val="7030A0"/>
                          </a:solidFill>
                        </a:rPr>
                        <a:t>Evaluating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5056895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838747" y="262826"/>
            <a:ext cx="9481717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Year group: 2 / Term: Summer 2 / Topic: Programming B (Programming Quizzes)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920" y="219374"/>
            <a:ext cx="646424" cy="6755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677F19-D24A-4868-B86B-4F3F078CA3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821" y="2553719"/>
            <a:ext cx="1019176" cy="996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10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934</TotalTime>
  <Words>2919</Words>
  <Application>Microsoft Office PowerPoint</Application>
  <PresentationFormat>A3 Paper (297x420 mm)</PresentationFormat>
  <Paragraphs>430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Bedwell</dc:creator>
  <cp:lastModifiedBy>Gemma Johnson</cp:lastModifiedBy>
  <cp:revision>81</cp:revision>
  <cp:lastPrinted>2025-01-06T15:59:03Z</cp:lastPrinted>
  <dcterms:created xsi:type="dcterms:W3CDTF">2021-12-06T11:27:23Z</dcterms:created>
  <dcterms:modified xsi:type="dcterms:W3CDTF">2025-01-06T20:56:26Z</dcterms:modified>
</cp:coreProperties>
</file>