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60" r:id="rId2"/>
    <p:sldId id="256" r:id="rId3"/>
    <p:sldId id="259" r:id="rId4"/>
    <p:sldId id="257" r:id="rId5"/>
    <p:sldId id="261" r:id="rId6"/>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CC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3" autoAdjust="0"/>
    <p:restoredTop sz="94660"/>
  </p:normalViewPr>
  <p:slideViewPr>
    <p:cSldViewPr snapToGrid="0">
      <p:cViewPr varScale="1">
        <p:scale>
          <a:sx n="61" d="100"/>
          <a:sy n="61" d="100"/>
        </p:scale>
        <p:origin x="1267"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8"/>
            <a:ext cx="10881360" cy="3342640"/>
          </a:xfrm>
        </p:spPr>
        <p:txBody>
          <a:bodyPr anchor="b"/>
          <a:lstStyle>
            <a:lvl1pPr algn="ctr">
              <a:defRPr sz="8400"/>
            </a:lvl1pPr>
          </a:lstStyle>
          <a:p>
            <a:r>
              <a:rPr lang="en-US"/>
              <a:t>Click to edit Master title style</a:t>
            </a:r>
            <a:endParaRPr lang="en-US" dirty="0"/>
          </a:p>
        </p:txBody>
      </p:sp>
      <p:sp>
        <p:nvSpPr>
          <p:cNvPr id="3" name="Subtitle 2"/>
          <p:cNvSpPr>
            <a:spLocks noGrp="1"/>
          </p:cNvSpPr>
          <p:nvPr>
            <p:ph type="subTitle" idx="1"/>
          </p:nvPr>
        </p:nvSpPr>
        <p:spPr>
          <a:xfrm>
            <a:off x="1600200" y="5042853"/>
            <a:ext cx="9601200" cy="2318067"/>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19260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1486501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11175"/>
            <a:ext cx="2760345" cy="81365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80111" y="511175"/>
            <a:ext cx="8121015" cy="813657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080312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26080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5"/>
            <a:ext cx="11041380" cy="3993832"/>
          </a:xfrm>
        </p:spPr>
        <p:txBody>
          <a:bodyPr anchor="b"/>
          <a:lstStyle>
            <a:lvl1pPr>
              <a:defRPr sz="8400"/>
            </a:lvl1pPr>
          </a:lstStyle>
          <a:p>
            <a:r>
              <a:rPr lang="en-US"/>
              <a:t>Click to edit Master title style</a:t>
            </a:r>
            <a:endParaRPr lang="en-US" dirty="0"/>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DC0EEF-DAED-4B92-9E7A-58BD69AC3030}" type="datetimeFigureOut">
              <a:rPr lang="en-GB" smtClean="0"/>
              <a:t>06/01/2025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178373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801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0810" y="2555875"/>
            <a:ext cx="5440680" cy="60918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551615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7" y="511177"/>
            <a:ext cx="11041380" cy="18557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1779" y="2353628"/>
            <a:ext cx="5415676"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4" name="Content Placeholder 3"/>
          <p:cNvSpPr>
            <a:spLocks noGrp="1"/>
          </p:cNvSpPr>
          <p:nvPr>
            <p:ph sz="half" idx="2"/>
          </p:nvPr>
        </p:nvSpPr>
        <p:spPr>
          <a:xfrm>
            <a:off x="881779" y="3507105"/>
            <a:ext cx="5415676"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80811" y="2353628"/>
            <a:ext cx="5442347" cy="1153477"/>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en-US"/>
              <a:t>Edit Master text styles</a:t>
            </a:r>
          </a:p>
        </p:txBody>
      </p:sp>
      <p:sp>
        <p:nvSpPr>
          <p:cNvPr id="6" name="Content Placeholder 5"/>
          <p:cNvSpPr>
            <a:spLocks noGrp="1"/>
          </p:cNvSpPr>
          <p:nvPr>
            <p:ph sz="quarter" idx="4"/>
          </p:nvPr>
        </p:nvSpPr>
        <p:spPr>
          <a:xfrm>
            <a:off x="6480811" y="3507105"/>
            <a:ext cx="5442347" cy="51584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C0EEF-DAED-4B92-9E7A-58BD69AC3030}" type="datetimeFigureOut">
              <a:rPr lang="en-GB" smtClean="0"/>
              <a:t>06/01/2025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32062762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C0EEF-DAED-4B92-9E7A-58BD69AC3030}" type="datetimeFigureOut">
              <a:rPr lang="en-GB" smtClean="0"/>
              <a:t>06/01/2025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2909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C0EEF-DAED-4B92-9E7A-58BD69AC3030}" type="datetimeFigureOut">
              <a:rPr lang="en-GB" smtClean="0"/>
              <a:t>06/01/2025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309442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Content Placeholder 2"/>
          <p:cNvSpPr>
            <a:spLocks noGrp="1"/>
          </p:cNvSpPr>
          <p:nvPr>
            <p:ph idx="1"/>
          </p:nvPr>
        </p:nvSpPr>
        <p:spPr>
          <a:xfrm>
            <a:off x="5442347" y="1382397"/>
            <a:ext cx="6480810"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41470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78" y="640080"/>
            <a:ext cx="4128849" cy="2240280"/>
          </a:xfrm>
        </p:spPr>
        <p:txBody>
          <a:bodyPr anchor="b"/>
          <a:lstStyle>
            <a:lvl1pPr>
              <a:defRPr sz="448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42347" y="1382397"/>
            <a:ext cx="6480810" cy="6823075"/>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en-US"/>
              <a:t>Click icon to add picture</a:t>
            </a:r>
            <a:endParaRPr lang="en-US" dirty="0"/>
          </a:p>
        </p:txBody>
      </p:sp>
      <p:sp>
        <p:nvSpPr>
          <p:cNvPr id="4" name="Text Placeholder 3"/>
          <p:cNvSpPr>
            <a:spLocks noGrp="1"/>
          </p:cNvSpPr>
          <p:nvPr>
            <p:ph type="body" sz="half" idx="2"/>
          </p:nvPr>
        </p:nvSpPr>
        <p:spPr>
          <a:xfrm>
            <a:off x="881778" y="2880360"/>
            <a:ext cx="4128849" cy="5336223"/>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en-US"/>
              <a:t>Edit Master text styles</a:t>
            </a:r>
          </a:p>
        </p:txBody>
      </p:sp>
      <p:sp>
        <p:nvSpPr>
          <p:cNvPr id="5" name="Date Placeholder 4"/>
          <p:cNvSpPr>
            <a:spLocks noGrp="1"/>
          </p:cNvSpPr>
          <p:nvPr>
            <p:ph type="dt" sz="half" idx="10"/>
          </p:nvPr>
        </p:nvSpPr>
        <p:spPr/>
        <p:txBody>
          <a:bodyPr/>
          <a:lstStyle/>
          <a:p>
            <a:fld id="{87DC0EEF-DAED-4B92-9E7A-58BD69AC3030}" type="datetimeFigureOut">
              <a:rPr lang="en-GB" smtClean="0"/>
              <a:t>06/01/2025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3DC25CC-385F-47EF-AA3D-D4B9858D2BEB}" type="slidenum">
              <a:rPr lang="en-GB" smtClean="0"/>
              <a:t>‹#›</a:t>
            </a:fld>
            <a:endParaRPr lang="en-GB"/>
          </a:p>
        </p:txBody>
      </p:sp>
    </p:spTree>
    <p:extLst>
      <p:ext uri="{BB962C8B-B14F-4D97-AF65-F5344CB8AC3E}">
        <p14:creationId xmlns:p14="http://schemas.microsoft.com/office/powerpoint/2010/main" val="206141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11177"/>
            <a:ext cx="11041380" cy="18557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80110" y="2555875"/>
            <a:ext cx="11041380" cy="60918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0110" y="8898892"/>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87DC0EEF-DAED-4B92-9E7A-58BD69AC3030}" type="datetimeFigureOut">
              <a:rPr lang="en-GB" smtClean="0"/>
              <a:t>06/01/2025</a:t>
            </a:fld>
            <a:endParaRPr lang="en-GB"/>
          </a:p>
        </p:txBody>
      </p:sp>
      <p:sp>
        <p:nvSpPr>
          <p:cNvPr id="5" name="Footer Placeholder 4"/>
          <p:cNvSpPr>
            <a:spLocks noGrp="1"/>
          </p:cNvSpPr>
          <p:nvPr>
            <p:ph type="ftr" sz="quarter" idx="3"/>
          </p:nvPr>
        </p:nvSpPr>
        <p:spPr>
          <a:xfrm>
            <a:off x="4240530" y="8898892"/>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0" y="8898892"/>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3DC25CC-385F-47EF-AA3D-D4B9858D2BEB}" type="slidenum">
              <a:rPr lang="en-GB" smtClean="0"/>
              <a:t>‹#›</a:t>
            </a:fld>
            <a:endParaRPr lang="en-GB"/>
          </a:p>
        </p:txBody>
      </p:sp>
    </p:spTree>
    <p:extLst>
      <p:ext uri="{BB962C8B-B14F-4D97-AF65-F5344CB8AC3E}">
        <p14:creationId xmlns:p14="http://schemas.microsoft.com/office/powerpoint/2010/main" val="40654482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80160"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60" rtl="0" eaLnBrk="1" latinLnBrk="0" hangingPunct="1">
        <a:defRPr sz="2520" kern="1200">
          <a:solidFill>
            <a:schemeClr val="tx1"/>
          </a:solidFill>
          <a:latin typeface="+mn-lt"/>
          <a:ea typeface="+mn-ea"/>
          <a:cs typeface="+mn-cs"/>
        </a:defRPr>
      </a:lvl1pPr>
      <a:lvl2pPr marL="640080" algn="l" defTabSz="1280160" rtl="0" eaLnBrk="1" latinLnBrk="0" hangingPunct="1">
        <a:defRPr sz="2520" kern="1200">
          <a:solidFill>
            <a:schemeClr val="tx1"/>
          </a:solidFill>
          <a:latin typeface="+mn-lt"/>
          <a:ea typeface="+mn-ea"/>
          <a:cs typeface="+mn-cs"/>
        </a:defRPr>
      </a:lvl2pPr>
      <a:lvl3pPr marL="1280160" algn="l" defTabSz="1280160" rtl="0" eaLnBrk="1" latinLnBrk="0" hangingPunct="1">
        <a:defRPr sz="2520" kern="1200">
          <a:solidFill>
            <a:schemeClr val="tx1"/>
          </a:solidFill>
          <a:latin typeface="+mn-lt"/>
          <a:ea typeface="+mn-ea"/>
          <a:cs typeface="+mn-cs"/>
        </a:defRPr>
      </a:lvl3pPr>
      <a:lvl4pPr marL="1920240" algn="l" defTabSz="1280160" rtl="0" eaLnBrk="1" latinLnBrk="0" hangingPunct="1">
        <a:defRPr sz="2520" kern="1200">
          <a:solidFill>
            <a:schemeClr val="tx1"/>
          </a:solidFill>
          <a:latin typeface="+mn-lt"/>
          <a:ea typeface="+mn-ea"/>
          <a:cs typeface="+mn-cs"/>
        </a:defRPr>
      </a:lvl4pPr>
      <a:lvl5pPr marL="2560320" algn="l" defTabSz="1280160" rtl="0" eaLnBrk="1" latinLnBrk="0" hangingPunct="1">
        <a:defRPr sz="2520" kern="1200">
          <a:solidFill>
            <a:schemeClr val="tx1"/>
          </a:solidFill>
          <a:latin typeface="+mn-lt"/>
          <a:ea typeface="+mn-ea"/>
          <a:cs typeface="+mn-cs"/>
        </a:defRPr>
      </a:lvl5pPr>
      <a:lvl6pPr marL="3200400" algn="l" defTabSz="1280160" rtl="0" eaLnBrk="1" latinLnBrk="0" hangingPunct="1">
        <a:defRPr sz="2520" kern="1200">
          <a:solidFill>
            <a:schemeClr val="tx1"/>
          </a:solidFill>
          <a:latin typeface="+mn-lt"/>
          <a:ea typeface="+mn-ea"/>
          <a:cs typeface="+mn-cs"/>
        </a:defRPr>
      </a:lvl6pPr>
      <a:lvl7pPr marL="3840480" algn="l" defTabSz="1280160" rtl="0" eaLnBrk="1" latinLnBrk="0" hangingPunct="1">
        <a:defRPr sz="2520" kern="1200">
          <a:solidFill>
            <a:schemeClr val="tx1"/>
          </a:solidFill>
          <a:latin typeface="+mn-lt"/>
          <a:ea typeface="+mn-ea"/>
          <a:cs typeface="+mn-cs"/>
        </a:defRPr>
      </a:lvl7pPr>
      <a:lvl8pPr marL="4480560" algn="l" defTabSz="1280160" rtl="0" eaLnBrk="1" latinLnBrk="0" hangingPunct="1">
        <a:defRPr sz="2520" kern="1200">
          <a:solidFill>
            <a:schemeClr val="tx1"/>
          </a:solidFill>
          <a:latin typeface="+mn-lt"/>
          <a:ea typeface="+mn-ea"/>
          <a:cs typeface="+mn-cs"/>
        </a:defRPr>
      </a:lvl8pPr>
      <a:lvl9pPr marL="5120640" algn="l" defTabSz="1280160"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kleki.com/?bg=4A9FDC" TargetMode="External"/><Relationship Id="rId2" Type="http://schemas.openxmlformats.org/officeDocument/2006/relationships/hyperlink" Target="https://www.j2e.com/jit5#paint" TargetMode="Externa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http://www.kleki.com/?bg=4A9FD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pixabay.com/ko/%EC%B9%B4%EB%A9%94%EB%9D%BC-%EC%95%84%EC%9D%B4%ED%8F%B0-ipad-%EC%95%84%EC%9D%B4%EC%BD%98-%EC%83%81%EC%A7%95-%EC%95%A0%ED%94%8C-140555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j2e.com/jit5#pictogram" TargetMode="External"/><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2801600" cy="9601200"/>
          </a:xfrm>
          <a:prstGeom prst="frame">
            <a:avLst>
              <a:gd name="adj1" fmla="val 2089"/>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305" tIns="31652" rIns="63305" bIns="31652" numCol="1" spcCol="0" rtlCol="0" fromWordArt="0" anchor="ctr" anchorCtr="0" forceAA="0" compatLnSpc="1">
            <a:prstTxWarp prst="textNoShape">
              <a:avLst/>
            </a:prstTxWarp>
            <a:noAutofit/>
          </a:bodyPr>
          <a:lstStyle/>
          <a:p>
            <a:pPr algn="ctr"/>
            <a:endParaRPr lang="en-GB" sz="1246">
              <a:solidFill>
                <a:schemeClr val="tx1"/>
              </a:solidFill>
            </a:endParaRPr>
          </a:p>
        </p:txBody>
      </p:sp>
      <p:sp>
        <p:nvSpPr>
          <p:cNvPr id="9" name="TextBox 8"/>
          <p:cNvSpPr txBox="1"/>
          <p:nvPr/>
        </p:nvSpPr>
        <p:spPr>
          <a:xfrm>
            <a:off x="5354167" y="262826"/>
            <a:ext cx="2093265" cy="348109"/>
          </a:xfrm>
          <a:prstGeom prst="rect">
            <a:avLst/>
          </a:prstGeom>
          <a:noFill/>
        </p:spPr>
        <p:txBody>
          <a:bodyPr wrap="none" rtlCol="0">
            <a:spAutoFit/>
          </a:bodyPr>
          <a:lstStyle/>
          <a:p>
            <a:r>
              <a:rPr lang="en-GB" sz="1662" dirty="0"/>
              <a:t>Unit 2: Roman Britain </a:t>
            </a:r>
          </a:p>
        </p:txBody>
      </p:sp>
      <p:graphicFrame>
        <p:nvGraphicFramePr>
          <p:cNvPr id="10" name="Table 9"/>
          <p:cNvGraphicFramePr>
            <a:graphicFrameLocks noGrp="1"/>
          </p:cNvGraphicFramePr>
          <p:nvPr>
            <p:extLst>
              <p:ext uri="{D42A27DB-BD31-4B8C-83A1-F6EECF244321}">
                <p14:modId xmlns:p14="http://schemas.microsoft.com/office/powerpoint/2010/main" val="1668556634"/>
              </p:ext>
            </p:extLst>
          </p:nvPr>
        </p:nvGraphicFramePr>
        <p:xfrm>
          <a:off x="330086" y="743715"/>
          <a:ext cx="12141426" cy="9182308"/>
        </p:xfrm>
        <a:graphic>
          <a:graphicData uri="http://schemas.openxmlformats.org/drawingml/2006/table">
            <a:tbl>
              <a:tblPr firstRow="1" bandRow="1">
                <a:tableStyleId>{5940675A-B579-460E-94D1-54222C63F5DA}</a:tableStyleId>
              </a:tblPr>
              <a:tblGrid>
                <a:gridCol w="2023571">
                  <a:extLst>
                    <a:ext uri="{9D8B030D-6E8A-4147-A177-3AD203B41FA5}">
                      <a16:colId xmlns:a16="http://schemas.microsoft.com/office/drawing/2014/main" val="3597595348"/>
                    </a:ext>
                  </a:extLst>
                </a:gridCol>
                <a:gridCol w="457276">
                  <a:extLst>
                    <a:ext uri="{9D8B030D-6E8A-4147-A177-3AD203B41FA5}">
                      <a16:colId xmlns:a16="http://schemas.microsoft.com/office/drawing/2014/main" val="1615232983"/>
                    </a:ext>
                  </a:extLst>
                </a:gridCol>
                <a:gridCol w="1566295">
                  <a:extLst>
                    <a:ext uri="{9D8B030D-6E8A-4147-A177-3AD203B41FA5}">
                      <a16:colId xmlns:a16="http://schemas.microsoft.com/office/drawing/2014/main" val="3415433277"/>
                    </a:ext>
                  </a:extLst>
                </a:gridCol>
                <a:gridCol w="2023571">
                  <a:extLst>
                    <a:ext uri="{9D8B030D-6E8A-4147-A177-3AD203B41FA5}">
                      <a16:colId xmlns:a16="http://schemas.microsoft.com/office/drawing/2014/main" val="1150712378"/>
                    </a:ext>
                  </a:extLst>
                </a:gridCol>
                <a:gridCol w="2023571">
                  <a:extLst>
                    <a:ext uri="{9D8B030D-6E8A-4147-A177-3AD203B41FA5}">
                      <a16:colId xmlns:a16="http://schemas.microsoft.com/office/drawing/2014/main" val="1772355279"/>
                    </a:ext>
                  </a:extLst>
                </a:gridCol>
                <a:gridCol w="731822">
                  <a:extLst>
                    <a:ext uri="{9D8B030D-6E8A-4147-A177-3AD203B41FA5}">
                      <a16:colId xmlns:a16="http://schemas.microsoft.com/office/drawing/2014/main" val="3947937341"/>
                    </a:ext>
                  </a:extLst>
                </a:gridCol>
                <a:gridCol w="1291749">
                  <a:extLst>
                    <a:ext uri="{9D8B030D-6E8A-4147-A177-3AD203B41FA5}">
                      <a16:colId xmlns:a16="http://schemas.microsoft.com/office/drawing/2014/main" val="845078378"/>
                    </a:ext>
                  </a:extLst>
                </a:gridCol>
                <a:gridCol w="2023571">
                  <a:extLst>
                    <a:ext uri="{9D8B030D-6E8A-4147-A177-3AD203B41FA5}">
                      <a16:colId xmlns:a16="http://schemas.microsoft.com/office/drawing/2014/main" val="3713051723"/>
                    </a:ext>
                  </a:extLst>
                </a:gridCol>
              </a:tblGrid>
              <a:tr h="256321">
                <a:tc gridSpan="2">
                  <a:txBody>
                    <a:bodyPr/>
                    <a:lstStyle/>
                    <a:p>
                      <a:pPr algn="ctr"/>
                      <a:r>
                        <a:rPr lang="en-GB" sz="1100" dirty="0"/>
                        <a:t>Early Learning Goals</a:t>
                      </a:r>
                    </a:p>
                  </a:txBody>
                  <a:tcPr/>
                </a:tc>
                <a:tc hMerge="1">
                  <a:txBody>
                    <a:bodyPr/>
                    <a:lstStyle/>
                    <a:p>
                      <a:endParaRPr lang="en-GB"/>
                    </a:p>
                  </a:txBody>
                  <a:tcPr/>
                </a:tc>
                <a:tc gridSpan="4">
                  <a:txBody>
                    <a:bodyPr/>
                    <a:lstStyle/>
                    <a:p>
                      <a:pPr algn="ctr"/>
                      <a:r>
                        <a:rPr lang="en-GB" sz="1100" dirty="0"/>
                        <a:t>Substantive Knowledge </a:t>
                      </a:r>
                    </a:p>
                  </a:txBody>
                  <a:tcPr/>
                </a:tc>
                <a:tc hMerge="1">
                  <a:txBody>
                    <a:bodyPr/>
                    <a:lstStyle/>
                    <a:p>
                      <a:pPr algn="ctr"/>
                      <a:endParaRPr lang="en-GB" sz="1100" dirty="0"/>
                    </a:p>
                  </a:txBody>
                  <a:tcPr/>
                </a:tc>
                <a:tc hMerge="1">
                  <a:txBody>
                    <a:bodyPr/>
                    <a:lstStyle/>
                    <a:p>
                      <a:endParaRPr lang="en-GB"/>
                    </a:p>
                  </a:txBody>
                  <a:tcPr/>
                </a:tc>
                <a:tc hMerge="1">
                  <a:txBody>
                    <a:bodyPr/>
                    <a:lstStyle/>
                    <a:p>
                      <a:pPr algn="ctr"/>
                      <a:endParaRPr lang="en-GB" sz="1100" dirty="0"/>
                    </a:p>
                  </a:txBody>
                  <a:tcPr/>
                </a:tc>
                <a:tc gridSpan="2">
                  <a:txBody>
                    <a:bodyPr/>
                    <a:lstStyle/>
                    <a:p>
                      <a:pPr algn="ctr"/>
                      <a:r>
                        <a:rPr lang="en-GB" sz="1100" dirty="0"/>
                        <a:t>Vocabulary</a:t>
                      </a:r>
                    </a:p>
                  </a:txBody>
                  <a:tcPr/>
                </a:tc>
                <a:tc hMerge="1">
                  <a:txBody>
                    <a:bodyPr/>
                    <a:lstStyle/>
                    <a:p>
                      <a:endParaRPr lang="en-GB" dirty="0"/>
                    </a:p>
                  </a:txBody>
                  <a:tcPr/>
                </a:tc>
                <a:extLst>
                  <a:ext uri="{0D108BD9-81ED-4DB2-BD59-A6C34878D82A}">
                    <a16:rowId xmlns:a16="http://schemas.microsoft.com/office/drawing/2014/main" val="96402867"/>
                  </a:ext>
                </a:extLst>
              </a:tr>
              <a:tr h="919739">
                <a:tc rowSpan="3" gridSpan="2">
                  <a:txBody>
                    <a:bodyPr/>
                    <a:lstStyle/>
                    <a:p>
                      <a:pPr marL="171450" lvl="0" indent="-171450">
                        <a:buFont typeface="Arial" panose="020B0604020202020204" pitchFamily="34" charset="0"/>
                        <a:buChar char="•"/>
                      </a:pPr>
                      <a:endParaRPr lang="en-GB" sz="1100" u="none" strike="noStrike" kern="1200" dirty="0">
                        <a:solidFill>
                          <a:schemeClr val="tx1"/>
                        </a:solidFill>
                        <a:effectLst/>
                        <a:latin typeface="+mn-lt"/>
                        <a:ea typeface="+mn-ea"/>
                        <a:cs typeface="+mn-cs"/>
                      </a:endParaRPr>
                    </a:p>
                  </a:txBody>
                  <a:tcPr/>
                </a:tc>
                <a:tc rowSpan="3" hMerge="1">
                  <a:txBody>
                    <a:bodyPr/>
                    <a:lstStyle/>
                    <a:p>
                      <a:endParaRPr lang="en-GB"/>
                    </a:p>
                  </a:txBody>
                  <a:tcPr/>
                </a:tc>
                <a:tc rowSpan="7" gridSpan="4">
                  <a:txBody>
                    <a:bodyPr/>
                    <a:lstStyle/>
                    <a:p>
                      <a:pPr lvl="0"/>
                      <a:r>
                        <a:rPr lang="en-GB" sz="1400" dirty="0">
                          <a:solidFill>
                            <a:srgbClr val="FF0000"/>
                          </a:solidFill>
                        </a:rPr>
                        <a:t>Name the keyboard.</a:t>
                      </a:r>
                    </a:p>
                    <a:p>
                      <a:pPr lvl="0"/>
                      <a:r>
                        <a:rPr lang="en-GB" sz="1400" dirty="0">
                          <a:solidFill>
                            <a:srgbClr val="FF0000"/>
                          </a:solidFill>
                        </a:rPr>
                        <a:t>Explain what a keyboard is used for.</a:t>
                      </a:r>
                    </a:p>
                    <a:p>
                      <a:pPr lvl="0"/>
                      <a:r>
                        <a:rPr lang="en-GB" sz="1400" dirty="0">
                          <a:solidFill>
                            <a:srgbClr val="FF0000"/>
                          </a:solidFill>
                        </a:rPr>
                        <a:t>Recognise and identify any familiar letters, numbers or symbols on the keyboard</a:t>
                      </a:r>
                    </a:p>
                    <a:p>
                      <a:pPr lvl="0"/>
                      <a:r>
                        <a:rPr lang="en-GB" sz="1400" dirty="0">
                          <a:solidFill>
                            <a:srgbClr val="FF0000"/>
                          </a:solidFill>
                        </a:rPr>
                        <a:t>Find the letters in their own name</a:t>
                      </a:r>
                    </a:p>
                    <a:p>
                      <a:pPr lvl="0"/>
                      <a:r>
                        <a:rPr lang="en-GB" sz="1400" dirty="0">
                          <a:solidFill>
                            <a:srgbClr val="FF0000"/>
                          </a:solidFill>
                        </a:rPr>
                        <a:t>Aware of any other names for the different computer parts (mouse etc.)</a:t>
                      </a:r>
                    </a:p>
                    <a:p>
                      <a:pPr lvl="0"/>
                      <a:endParaRPr lang="en-GB" sz="1400" dirty="0">
                        <a:solidFill>
                          <a:srgbClr val="FF6600"/>
                        </a:solidFill>
                      </a:endParaRPr>
                    </a:p>
                    <a:p>
                      <a:pPr lvl="0"/>
                      <a:r>
                        <a:rPr lang="en-GB" sz="1400" dirty="0">
                          <a:solidFill>
                            <a:srgbClr val="FF6600"/>
                          </a:solidFill>
                        </a:rPr>
                        <a:t>Use the phrases ‘log in’ and ‘log out’ correctly.</a:t>
                      </a:r>
                    </a:p>
                    <a:p>
                      <a:pPr lvl="0"/>
                      <a:r>
                        <a:rPr lang="en-GB" sz="1400" dirty="0">
                          <a:solidFill>
                            <a:srgbClr val="FF6600"/>
                          </a:solidFill>
                        </a:rPr>
                        <a:t>Recognise and identify any familiar letters, numbers or symbols on the keyboard.</a:t>
                      </a:r>
                    </a:p>
                    <a:p>
                      <a:pPr lvl="0"/>
                      <a:r>
                        <a:rPr lang="en-GB" sz="1400" dirty="0">
                          <a:solidFill>
                            <a:srgbClr val="FF6600"/>
                          </a:solidFill>
                        </a:rPr>
                        <a:t>Find the letters in their own name.</a:t>
                      </a:r>
                    </a:p>
                    <a:p>
                      <a:pPr lvl="0"/>
                      <a:r>
                        <a:rPr lang="en-GB" sz="1400" dirty="0">
                          <a:solidFill>
                            <a:srgbClr val="FF6600"/>
                          </a:solidFill>
                        </a:rPr>
                        <a:t>Find and use the tab key.</a:t>
                      </a:r>
                    </a:p>
                    <a:p>
                      <a:pPr lvl="0"/>
                      <a:r>
                        <a:rPr lang="en-GB" sz="1400" dirty="0">
                          <a:solidFill>
                            <a:srgbClr val="FF6600"/>
                          </a:solidFill>
                        </a:rPr>
                        <a:t>Demonstrate awareness of why it is important to have a password.</a:t>
                      </a:r>
                    </a:p>
                    <a:p>
                      <a:pPr lvl="0"/>
                      <a:r>
                        <a:rPr lang="en-GB" sz="1400" dirty="0">
                          <a:solidFill>
                            <a:srgbClr val="FF6600"/>
                          </a:solidFill>
                        </a:rPr>
                        <a:t>Use and navigate with the mouse / touch pad. </a:t>
                      </a:r>
                    </a:p>
                    <a:p>
                      <a:pPr lvl="0"/>
                      <a:endParaRPr lang="en-GB" sz="1400" dirty="0">
                        <a:solidFill>
                          <a:srgbClr val="FFC000"/>
                        </a:solidFill>
                      </a:endParaRPr>
                    </a:p>
                    <a:p>
                      <a:pPr lvl="0"/>
                      <a:r>
                        <a:rPr lang="en-GB" sz="1400" dirty="0">
                          <a:solidFill>
                            <a:srgbClr val="FFC000"/>
                          </a:solidFill>
                        </a:rPr>
                        <a:t>Explain what the mouse / touch pad is for. </a:t>
                      </a:r>
                    </a:p>
                    <a:p>
                      <a:pPr lvl="0"/>
                      <a:r>
                        <a:rPr lang="en-GB" sz="1400" dirty="0">
                          <a:solidFill>
                            <a:srgbClr val="FFC000"/>
                          </a:solidFill>
                        </a:rPr>
                        <a:t>Move the mouse and navigate around the screen with accuracy.</a:t>
                      </a:r>
                    </a:p>
                    <a:p>
                      <a:pPr lvl="0"/>
                      <a:r>
                        <a:rPr lang="en-GB" sz="1400" dirty="0">
                          <a:solidFill>
                            <a:srgbClr val="FFC000"/>
                          </a:solidFill>
                        </a:rPr>
                        <a:t>Left-click on the mouse.</a:t>
                      </a:r>
                    </a:p>
                    <a:p>
                      <a:pPr lvl="0"/>
                      <a:r>
                        <a:rPr lang="en-GB" sz="1400" dirty="0">
                          <a:solidFill>
                            <a:srgbClr val="FFC000"/>
                          </a:solidFill>
                        </a:rPr>
                        <a:t>Hold their finger down on the left button while moving the mouse. </a:t>
                      </a:r>
                    </a:p>
                    <a:p>
                      <a:pPr lvl="0"/>
                      <a:r>
                        <a:rPr lang="en-GB" sz="1400" dirty="0">
                          <a:solidFill>
                            <a:srgbClr val="FFC000"/>
                          </a:solidFill>
                        </a:rPr>
                        <a:t>Use basic mouse skills to make marks on the screen using the paint application.</a:t>
                      </a:r>
                    </a:p>
                    <a:p>
                      <a:pPr lvl="0"/>
                      <a:endParaRPr lang="en-GB" sz="1400" dirty="0">
                        <a:solidFill>
                          <a:srgbClr val="7030A0"/>
                        </a:solidFill>
                      </a:endParaRPr>
                    </a:p>
                    <a:p>
                      <a:pPr lvl="0"/>
                      <a:r>
                        <a:rPr lang="en-GB" sz="1400" dirty="0">
                          <a:solidFill>
                            <a:srgbClr val="00B050"/>
                          </a:solidFill>
                        </a:rPr>
                        <a:t>Recall how to move and use the mouse.</a:t>
                      </a:r>
                    </a:p>
                    <a:p>
                      <a:pPr lvl="0"/>
                      <a:r>
                        <a:rPr lang="en-GB" sz="1400" dirty="0">
                          <a:solidFill>
                            <a:srgbClr val="00B050"/>
                          </a:solidFill>
                        </a:rPr>
                        <a:t>Left- click and then release in order to create a stamp on screen.</a:t>
                      </a:r>
                    </a:p>
                    <a:p>
                      <a:pPr lvl="0"/>
                      <a:r>
                        <a:rPr lang="en-GB" sz="1400" dirty="0">
                          <a:solidFill>
                            <a:srgbClr val="00B050"/>
                          </a:solidFill>
                        </a:rPr>
                        <a:t>Navigate around the screen with some accuracy.</a:t>
                      </a:r>
                    </a:p>
                    <a:p>
                      <a:pPr lvl="0"/>
                      <a:r>
                        <a:rPr lang="en-GB" sz="1400" dirty="0">
                          <a:solidFill>
                            <a:srgbClr val="00B050"/>
                          </a:solidFill>
                        </a:rPr>
                        <a:t>Use their basic mouse skills to make stamp art on the screen using the paint application.</a:t>
                      </a:r>
                    </a:p>
                    <a:p>
                      <a:pPr lvl="0"/>
                      <a:endParaRPr lang="en-GB" sz="1400" dirty="0">
                        <a:solidFill>
                          <a:srgbClr val="7030A0"/>
                        </a:solidFill>
                      </a:endParaRPr>
                    </a:p>
                    <a:p>
                      <a:pPr lvl="0"/>
                      <a:r>
                        <a:rPr lang="en-GB" sz="1400" dirty="0">
                          <a:solidFill>
                            <a:srgbClr val="0070C0"/>
                          </a:solidFill>
                        </a:rPr>
                        <a:t>Recall how to move and use the mouse / touch pad. </a:t>
                      </a:r>
                    </a:p>
                    <a:p>
                      <a:pPr lvl="0"/>
                      <a:r>
                        <a:rPr lang="en-GB" sz="1400" dirty="0">
                          <a:solidFill>
                            <a:srgbClr val="0070C0"/>
                          </a:solidFill>
                        </a:rPr>
                        <a:t>Left click and hold their finger down, while simultaneously moving the mouse, in order to click and drag a digital object.</a:t>
                      </a:r>
                    </a:p>
                    <a:p>
                      <a:pPr lvl="0"/>
                      <a:r>
                        <a:rPr lang="en-GB" sz="1400" dirty="0">
                          <a:solidFill>
                            <a:srgbClr val="0070C0"/>
                          </a:solidFill>
                        </a:rPr>
                        <a:t>Navigate around the screen with increased accuracy.</a:t>
                      </a:r>
                    </a:p>
                    <a:p>
                      <a:pPr lvl="0"/>
                      <a:r>
                        <a:rPr lang="en-GB" sz="1400" dirty="0">
                          <a:solidFill>
                            <a:srgbClr val="0070C0"/>
                          </a:solidFill>
                        </a:rPr>
                        <a:t>Able to use their basic mouse skills to participate in a simple computer game or application.</a:t>
                      </a:r>
                    </a:p>
                    <a:p>
                      <a:pPr lvl="0"/>
                      <a:r>
                        <a:rPr lang="en-GB" sz="1400" dirty="0">
                          <a:solidFill>
                            <a:srgbClr val="0070C0"/>
                          </a:solidFill>
                        </a:rPr>
                        <a:t>Able to log in and log out independently.</a:t>
                      </a:r>
                      <a:endParaRPr lang="en-GB" sz="1400" dirty="0">
                        <a:solidFill>
                          <a:srgbClr val="7030A0"/>
                        </a:solidFill>
                      </a:endParaRPr>
                    </a:p>
                  </a:txBody>
                  <a:tcPr/>
                </a:tc>
                <a:tc rowSpan="7" hMerge="1">
                  <a:txBody>
                    <a:bodyPr/>
                    <a:lstStyle/>
                    <a:p>
                      <a:endParaRPr lang="en-GB" sz="1100" dirty="0"/>
                    </a:p>
                  </a:txBody>
                  <a:tcPr/>
                </a:tc>
                <a:tc rowSpan="7" hMerge="1">
                  <a:txBody>
                    <a:bodyPr/>
                    <a:lstStyle/>
                    <a:p>
                      <a:endParaRPr lang="en-GB"/>
                    </a:p>
                  </a:txBody>
                  <a:tcPr/>
                </a:tc>
                <a:tc rowSpan="7" hMerge="1">
                  <a:txBody>
                    <a:bodyPr/>
                    <a:lstStyle/>
                    <a:p>
                      <a:endParaRPr lang="en-GB" sz="1100" dirty="0"/>
                    </a:p>
                  </a:txBody>
                  <a:tcPr/>
                </a:tc>
                <a:tc gridSpan="2">
                  <a:txBody>
                    <a:bodyPr/>
                    <a:lstStyle/>
                    <a:p>
                      <a:r>
                        <a:rPr lang="en-GB" sz="1100" dirty="0"/>
                        <a:t>arrow, click, computer, computer safety, computer tower, cursor, drag, drop, keyboard, left click, letters, lock, log in, log out, lowercase, monitor, mouse, mouse control, move, numbers, paint, password, personal, protect, right click, secure, security, stamp, type, uppercase</a:t>
                      </a:r>
                      <a:endParaRPr lang="en-GB" sz="1100" b="0" i="1" dirty="0"/>
                    </a:p>
                  </a:txBody>
                  <a:tcPr/>
                </a:tc>
                <a:tc hMerge="1">
                  <a:txBody>
                    <a:bodyPr/>
                    <a:lstStyle/>
                    <a:p>
                      <a:endParaRPr lang="en-GB" dirty="0"/>
                    </a:p>
                  </a:txBody>
                  <a:tcPr/>
                </a:tc>
                <a:extLst>
                  <a:ext uri="{0D108BD9-81ED-4DB2-BD59-A6C34878D82A}">
                    <a16:rowId xmlns:a16="http://schemas.microsoft.com/office/drawing/2014/main" val="1267818584"/>
                  </a:ext>
                </a:extLst>
              </a:tr>
              <a:tr h="256321">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r>
                        <a:rPr lang="en-GB" sz="1100" dirty="0"/>
                        <a:t>App of the Term </a:t>
                      </a:r>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100" dirty="0"/>
                        <a:t>Continuous Provision</a:t>
                      </a:r>
                    </a:p>
                  </a:txBody>
                  <a:tcPr/>
                </a:tc>
                <a:extLst>
                  <a:ext uri="{0D108BD9-81ED-4DB2-BD59-A6C34878D82A}">
                    <a16:rowId xmlns:a16="http://schemas.microsoft.com/office/drawing/2014/main" val="1698299168"/>
                  </a:ext>
                </a:extLst>
              </a:tr>
              <a:tr h="1546117">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pPr algn="ctr"/>
                      <a:br>
                        <a:rPr lang="en-GB" sz="1100" dirty="0"/>
                      </a:br>
                      <a:br>
                        <a:rPr lang="en-GB" sz="1100" dirty="0"/>
                      </a:br>
                      <a:br>
                        <a:rPr lang="en-GB" sz="1100" dirty="0"/>
                      </a:br>
                      <a:br>
                        <a:rPr lang="en-GB" sz="1100" dirty="0"/>
                      </a:br>
                      <a:br>
                        <a:rPr lang="en-GB" sz="1100" dirty="0"/>
                      </a:br>
                      <a:endParaRPr lang="en-GB" sz="1100" dirty="0"/>
                    </a:p>
                    <a:p>
                      <a:pPr algn="ctr"/>
                      <a:endParaRPr lang="en-GB" sz="1100" b="1" dirty="0"/>
                    </a:p>
                    <a:p>
                      <a:pPr algn="ctr"/>
                      <a:r>
                        <a:rPr lang="en-GB" sz="1100" b="1" dirty="0"/>
                        <a:t>Pic Collage</a:t>
                      </a:r>
                    </a:p>
                  </a:txBody>
                  <a:tcPr/>
                </a:tc>
                <a:tc>
                  <a:txBody>
                    <a:bodyPr/>
                    <a:lstStyle/>
                    <a:p>
                      <a:r>
                        <a:rPr lang="en-GB" sz="1100" dirty="0">
                          <a:solidFill>
                            <a:srgbClr val="0070C0"/>
                          </a:solidFill>
                          <a:hlinkClick r:id="rId2">
                            <a:extLst>
                              <a:ext uri="{A12FA001-AC4F-418D-AE19-62706E023703}">
                                <ahyp:hlinkClr xmlns:ahyp="http://schemas.microsoft.com/office/drawing/2018/hyperlinkcolor" val="tx"/>
                              </a:ext>
                            </a:extLst>
                          </a:hlinkClick>
                        </a:rPr>
                        <a:t>JIT5</a:t>
                      </a:r>
                      <a:endParaRPr lang="en-GB" sz="1100" dirty="0">
                        <a:solidFill>
                          <a:srgbClr val="0070C0"/>
                        </a:solidFill>
                      </a:endParaRPr>
                    </a:p>
                    <a:p>
                      <a:r>
                        <a:rPr lang="en-GB" sz="1100" dirty="0"/>
                        <a:t>www.j2e.com/jit5#paint</a:t>
                      </a:r>
                    </a:p>
                    <a:p>
                      <a:r>
                        <a:rPr lang="en-GB" sz="1100" dirty="0" err="1">
                          <a:solidFill>
                            <a:srgbClr val="0070C0"/>
                          </a:solidFill>
                          <a:hlinkClick r:id="rId3">
                            <a:extLst>
                              <a:ext uri="{A12FA001-AC4F-418D-AE19-62706E023703}">
                                <ahyp:hlinkClr xmlns:ahyp="http://schemas.microsoft.com/office/drawing/2018/hyperlinkcolor" val="tx"/>
                              </a:ext>
                            </a:extLst>
                          </a:hlinkClick>
                        </a:rPr>
                        <a:t>Kleki</a:t>
                      </a:r>
                      <a:r>
                        <a:rPr lang="en-GB" sz="1100" dirty="0">
                          <a:solidFill>
                            <a:srgbClr val="0070C0"/>
                          </a:solidFill>
                          <a:hlinkClick r:id="rId3">
                            <a:extLst>
                              <a:ext uri="{A12FA001-AC4F-418D-AE19-62706E023703}">
                                <ahyp:hlinkClr xmlns:ahyp="http://schemas.microsoft.com/office/drawing/2018/hyperlinkcolor" val="tx"/>
                              </a:ext>
                            </a:extLst>
                          </a:hlinkClick>
                        </a:rPr>
                        <a:t> - Paint Tool</a:t>
                      </a:r>
                      <a:endParaRPr lang="en-GB" sz="1100" dirty="0">
                        <a:solidFill>
                          <a:srgbClr val="0070C0"/>
                        </a:solidFill>
                      </a:endParaRPr>
                    </a:p>
                    <a:p>
                      <a:r>
                        <a:rPr lang="en-GB" sz="1100" dirty="0">
                          <a:hlinkClick r:id="rId4"/>
                        </a:rPr>
                        <a:t>www.kleki.com/?bg=4A9FDC</a:t>
                      </a:r>
                      <a:endParaRPr lang="en-GB" sz="1100" dirty="0"/>
                    </a:p>
                    <a:p>
                      <a:endParaRPr lang="en-GB" sz="1100" dirty="0"/>
                    </a:p>
                    <a:p>
                      <a:r>
                        <a:rPr lang="en-GB" sz="1100" dirty="0"/>
                        <a:t>Tablet – Notes </a:t>
                      </a:r>
                    </a:p>
                  </a:txBody>
                  <a:tcPr/>
                </a:tc>
                <a:extLst>
                  <a:ext uri="{0D108BD9-81ED-4DB2-BD59-A6C34878D82A}">
                    <a16:rowId xmlns:a16="http://schemas.microsoft.com/office/drawing/2014/main" val="3817116731"/>
                  </a:ext>
                </a:extLst>
              </a:tr>
              <a:tr h="256321">
                <a:tc gridSpan="2">
                  <a:txBody>
                    <a:bodyPr/>
                    <a:lstStyle/>
                    <a:p>
                      <a:pPr algn="ctr"/>
                      <a:r>
                        <a:rPr lang="en-GB" sz="1100" dirty="0"/>
                        <a:t>Education for a Connected World Links</a:t>
                      </a:r>
                    </a:p>
                  </a:txBody>
                  <a:tcPr/>
                </a:tc>
                <a:tc hMerge="1">
                  <a:txBody>
                    <a:bodyPr/>
                    <a:lstStyle/>
                    <a:p>
                      <a:endParaRPr lang="en-GB"/>
                    </a:p>
                  </a:txBody>
                  <a:tcPr/>
                </a:tc>
                <a:tc gridSpan="4" vMerge="1">
                  <a:txBody>
                    <a:bodyPr/>
                    <a:lstStyle/>
                    <a:p>
                      <a:pPr algn="ctr"/>
                      <a:endParaRPr lang="en-GB" sz="1100" dirty="0"/>
                    </a:p>
                  </a:txBody>
                  <a:tcPr/>
                </a:tc>
                <a:tc hMerge="1" vMerge="1">
                  <a:txBody>
                    <a:bodyPr/>
                    <a:lstStyle/>
                    <a:p>
                      <a:pPr algn="ctr"/>
                      <a:endParaRPr lang="en-GB" sz="1100" dirty="0"/>
                    </a:p>
                  </a:txBody>
                  <a:tcPr/>
                </a:tc>
                <a:tc hMerge="1" vMerge="1">
                  <a:txBody>
                    <a:bodyPr/>
                    <a:lstStyle/>
                    <a:p>
                      <a:endParaRPr lang="en-GB"/>
                    </a:p>
                  </a:txBody>
                  <a:tcPr/>
                </a:tc>
                <a:tc hMerge="1" vMerge="1">
                  <a:txBody>
                    <a:bodyPr/>
                    <a:lstStyle/>
                    <a:p>
                      <a:pPr algn="ctr"/>
                      <a:endParaRPr lang="en-GB" sz="1100" dirty="0"/>
                    </a:p>
                  </a:txBody>
                  <a:tcPr/>
                </a:tc>
                <a:tc gridSpan="2">
                  <a:txBody>
                    <a:bodyPr/>
                    <a:lstStyle/>
                    <a:p>
                      <a:pPr algn="ctr"/>
                      <a:r>
                        <a:rPr lang="en-GB" sz="1100" dirty="0"/>
                        <a:t>Disciplinary Knowledge</a:t>
                      </a:r>
                    </a:p>
                  </a:txBody>
                  <a:tcPr/>
                </a:tc>
                <a:tc hMerge="1">
                  <a:txBody>
                    <a:bodyPr/>
                    <a:lstStyle/>
                    <a:p>
                      <a:endParaRPr lang="en-GB" sz="1100" dirty="0"/>
                    </a:p>
                  </a:txBody>
                  <a:tcPr/>
                </a:tc>
                <a:extLst>
                  <a:ext uri="{0D108BD9-81ED-4DB2-BD59-A6C34878D82A}">
                    <a16:rowId xmlns:a16="http://schemas.microsoft.com/office/drawing/2014/main" val="2656242789"/>
                  </a:ext>
                </a:extLst>
              </a:tr>
              <a:tr h="2447813">
                <a:tc gridSpan="2">
                  <a:txBody>
                    <a:bodyPr/>
                    <a:lstStyle/>
                    <a:p>
                      <a:endParaRPr lang="en-GB" sz="1100" dirty="0"/>
                    </a:p>
                  </a:txBody>
                  <a:tcPr/>
                </a:tc>
                <a:tc hMerge="1">
                  <a:txBody>
                    <a:bodyPr/>
                    <a:lstStyle/>
                    <a:p>
                      <a:endParaRPr lang="en-GB"/>
                    </a:p>
                  </a:txBody>
                  <a:tcPr/>
                </a:tc>
                <a:tc gridSpan="4" vMerge="1">
                  <a:txBody>
                    <a:bodyPr/>
                    <a:lstStyle/>
                    <a:p>
                      <a:endParaRPr lang="en-GB" dirty="0"/>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rowSpan="3" gridSpan="2">
                  <a:txBody>
                    <a:bodyPr/>
                    <a:lstStyle/>
                    <a:p>
                      <a:pPr marL="228600" indent="-228600">
                        <a:buAutoNum type="arabicPeriod"/>
                      </a:pPr>
                      <a:r>
                        <a:rPr lang="en-GB" sz="1100" dirty="0"/>
                        <a:t>To learn what a keyboard is and how to locate relevant keys.</a:t>
                      </a:r>
                    </a:p>
                    <a:p>
                      <a:pPr marL="228600" indent="-228600">
                        <a:buAutoNum type="arabicPeriod"/>
                      </a:pPr>
                      <a:endParaRPr lang="en-GB" sz="1100" dirty="0"/>
                    </a:p>
                    <a:p>
                      <a:pPr marL="228600" indent="-228600">
                        <a:buAutoNum type="arabicPeriod"/>
                      </a:pPr>
                      <a:r>
                        <a:rPr lang="en-GB" sz="1100" dirty="0"/>
                        <a:t>To learn how to log in and log out. • To understand why we need to log in and out.</a:t>
                      </a:r>
                    </a:p>
                    <a:p>
                      <a:pPr marL="228600" indent="-228600">
                        <a:buAutoNum type="arabicPeriod"/>
                      </a:pPr>
                      <a:endParaRPr lang="en-GB" sz="1100" dirty="0"/>
                    </a:p>
                    <a:p>
                      <a:pPr marL="228600" indent="-228600">
                        <a:buAutoNum type="arabicPeriod"/>
                      </a:pPr>
                      <a:r>
                        <a:rPr lang="en-GB" sz="1100" dirty="0"/>
                        <a:t>To learn what a mouse is and to develop basic mouse skills such as moving and clicking. To use a simple online paint tool to create digital art.</a:t>
                      </a:r>
                    </a:p>
                    <a:p>
                      <a:pPr marL="228600" indent="-228600">
                        <a:buAutoNum type="arabicPeriod"/>
                      </a:pPr>
                      <a:endParaRPr lang="en-GB" sz="1100" dirty="0"/>
                    </a:p>
                    <a:p>
                      <a:pPr marL="228600" indent="-228600">
                        <a:buAutoNum type="arabicPeriod"/>
                      </a:pPr>
                      <a:r>
                        <a:rPr lang="en-GB" sz="1100" dirty="0"/>
                        <a:t>To continue to develop basic mouse skills such as moving and clicking. To use a simple online paint tool to create digital art.</a:t>
                      </a:r>
                    </a:p>
                    <a:p>
                      <a:pPr marL="228600" indent="-228600">
                        <a:buAutoNum type="arabicPeriod"/>
                      </a:pPr>
                      <a:endParaRPr lang="en-GB" sz="1100" dirty="0">
                        <a:highlight>
                          <a:srgbClr val="FFFF00"/>
                        </a:highlight>
                      </a:endParaRPr>
                    </a:p>
                    <a:p>
                      <a:pPr marL="228600" indent="-228600">
                        <a:buAutoNum type="arabicPeriod"/>
                      </a:pPr>
                      <a:r>
                        <a:rPr lang="en-GB" sz="1100" dirty="0"/>
                        <a:t>To continue to develop basic mouse skills such as moving and clicking. To use the mouse to click and drag. </a:t>
                      </a:r>
                    </a:p>
                    <a:p>
                      <a:pPr marL="228600" indent="-228600">
                        <a:buAutoNum type="arabicPeriod"/>
                      </a:pPr>
                      <a:endParaRPr lang="en-GB" sz="1100" dirty="0"/>
                    </a:p>
                  </a:txBody>
                  <a:tcPr/>
                </a:tc>
                <a:tc rowSpan="3" hMerge="1">
                  <a:txBody>
                    <a:bodyPr/>
                    <a:lstStyle/>
                    <a:p>
                      <a:endParaRPr lang="en-GB" sz="1100" dirty="0"/>
                    </a:p>
                  </a:txBody>
                  <a:tcPr/>
                </a:tc>
                <a:extLst>
                  <a:ext uri="{0D108BD9-81ED-4DB2-BD59-A6C34878D82A}">
                    <a16:rowId xmlns:a16="http://schemas.microsoft.com/office/drawing/2014/main" val="1740481448"/>
                  </a:ext>
                </a:extLst>
              </a:tr>
              <a:tr h="256321">
                <a:tc gridSpan="2">
                  <a:txBody>
                    <a:bodyPr/>
                    <a:lstStyle/>
                    <a:p>
                      <a:pPr algn="ctr"/>
                      <a:r>
                        <a:rPr lang="en-GB" sz="1100" dirty="0"/>
                        <a:t>Future Learning</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857866412"/>
                  </a:ext>
                </a:extLst>
              </a:tr>
              <a:tr h="651439">
                <a:tc gridSpan="2">
                  <a:txBody>
                    <a:bodyPr/>
                    <a:lstStyle/>
                    <a:p>
                      <a:r>
                        <a:rPr lang="en-GB" sz="1100" dirty="0"/>
                        <a:t>Year 1 – Computing Systems and Networks </a:t>
                      </a:r>
                    </a:p>
                    <a:p>
                      <a:r>
                        <a:rPr lang="en-GB" sz="1100" dirty="0"/>
                        <a:t>Technology Around Us </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920928782"/>
                  </a:ext>
                </a:extLst>
              </a:tr>
              <a:tr h="308915">
                <a:tc gridSpan="8">
                  <a:txBody>
                    <a:bodyPr/>
                    <a:lstStyle/>
                    <a:p>
                      <a:pPr algn="ctr"/>
                      <a:r>
                        <a:rPr lang="en-GB" sz="1100" dirty="0"/>
                        <a:t>Teaching Ideas</a:t>
                      </a:r>
                    </a:p>
                  </a:txBody>
                  <a:tcPr/>
                </a:tc>
                <a:tc hMerge="1">
                  <a:txBody>
                    <a:bodyPr/>
                    <a:lstStyle/>
                    <a:p>
                      <a:endParaRPr lang="en-GB"/>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9749139"/>
                  </a:ext>
                </a:extLst>
              </a:tr>
              <a:tr h="479290">
                <a:tc>
                  <a:txBody>
                    <a:bodyPr/>
                    <a:lstStyle/>
                    <a:p>
                      <a:pPr algn="ctr"/>
                      <a:r>
                        <a:rPr lang="en-GB" sz="1600" dirty="0"/>
                        <a:t>Week One</a:t>
                      </a:r>
                    </a:p>
                  </a:txBody>
                  <a:tcPr/>
                </a:tc>
                <a:tc gridSpan="2">
                  <a:txBody>
                    <a:bodyPr/>
                    <a:lstStyle/>
                    <a:p>
                      <a:pPr algn="ctr"/>
                      <a:r>
                        <a:rPr lang="en-GB" sz="1600" dirty="0"/>
                        <a:t>Week Two</a:t>
                      </a:r>
                    </a:p>
                  </a:txBody>
                  <a:tcPr/>
                </a:tc>
                <a:tc hMerge="1">
                  <a:txBody>
                    <a:bodyPr/>
                    <a:lstStyle/>
                    <a:p>
                      <a:endParaRPr lang="en-GB"/>
                    </a:p>
                  </a:txBody>
                  <a:tcPr/>
                </a:tc>
                <a:tc>
                  <a:txBody>
                    <a:bodyPr/>
                    <a:lstStyle/>
                    <a:p>
                      <a:pPr algn="ctr"/>
                      <a:r>
                        <a:rPr lang="en-GB" sz="1600" dirty="0"/>
                        <a:t>Week Three</a:t>
                      </a:r>
                    </a:p>
                  </a:txBody>
                  <a:tcPr/>
                </a:tc>
                <a:tc>
                  <a:txBody>
                    <a:bodyPr/>
                    <a:lstStyle/>
                    <a:p>
                      <a:pPr algn="ctr"/>
                      <a:r>
                        <a:rPr lang="en-GB" sz="1600" dirty="0"/>
                        <a:t>Week Four</a:t>
                      </a:r>
                    </a:p>
                  </a:txBody>
                  <a:tcPr/>
                </a:tc>
                <a:tc gridSpan="2">
                  <a:txBody>
                    <a:bodyPr/>
                    <a:lstStyle/>
                    <a:p>
                      <a:pPr algn="ctr"/>
                      <a:r>
                        <a:rPr lang="en-GB" sz="1600" dirty="0"/>
                        <a:t>Week Five </a:t>
                      </a:r>
                    </a:p>
                  </a:txBody>
                  <a:tcPr/>
                </a:tc>
                <a:tc hMerge="1">
                  <a:txBody>
                    <a:bodyPr/>
                    <a:lstStyle/>
                    <a:p>
                      <a:endParaRPr lang="en-GB"/>
                    </a:p>
                  </a:txBody>
                  <a:tcPr/>
                </a:tc>
                <a:tc>
                  <a:txBody>
                    <a:bodyPr/>
                    <a:lstStyle/>
                    <a:p>
                      <a:pPr algn="ctr"/>
                      <a:r>
                        <a:rPr lang="en-GB" sz="1600" dirty="0"/>
                        <a:t>Week Six</a:t>
                      </a:r>
                    </a:p>
                  </a:txBody>
                  <a:tcPr/>
                </a:tc>
                <a:extLst>
                  <a:ext uri="{0D108BD9-81ED-4DB2-BD59-A6C34878D82A}">
                    <a16:rowId xmlns:a16="http://schemas.microsoft.com/office/drawing/2014/main" val="560451775"/>
                  </a:ext>
                </a:extLst>
              </a:tr>
              <a:tr h="1216063">
                <a:tc>
                  <a:txBody>
                    <a:bodyPr/>
                    <a:lstStyle/>
                    <a:p>
                      <a:pPr algn="ctr"/>
                      <a:r>
                        <a:rPr lang="en-GB" sz="1100" dirty="0">
                          <a:solidFill>
                            <a:srgbClr val="FF0000"/>
                          </a:solidFill>
                        </a:rPr>
                        <a:t>Keyboards</a:t>
                      </a:r>
                    </a:p>
                  </a:txBody>
                  <a:tcPr/>
                </a:tc>
                <a:tc gridSpan="2">
                  <a:txBody>
                    <a:bodyPr/>
                    <a:lstStyle/>
                    <a:p>
                      <a:pPr algn="ctr"/>
                      <a:r>
                        <a:rPr lang="en-GB" sz="1100" dirty="0">
                          <a:solidFill>
                            <a:srgbClr val="FF6600"/>
                          </a:solidFill>
                        </a:rPr>
                        <a:t>Log in and out</a:t>
                      </a:r>
                    </a:p>
                  </a:txBody>
                  <a:tcPr/>
                </a:tc>
                <a:tc hMerge="1">
                  <a:txBody>
                    <a:bodyPr/>
                    <a:lstStyle/>
                    <a:p>
                      <a:endParaRPr lang="en-GB"/>
                    </a:p>
                  </a:txBody>
                  <a:tcPr/>
                </a:tc>
                <a:tc>
                  <a:txBody>
                    <a:bodyPr/>
                    <a:lstStyle/>
                    <a:p>
                      <a:pPr algn="ctr"/>
                      <a:r>
                        <a:rPr lang="en-GB" sz="1100" dirty="0">
                          <a:solidFill>
                            <a:schemeClr val="accent4"/>
                          </a:solidFill>
                        </a:rPr>
                        <a:t>Mouse control</a:t>
                      </a:r>
                    </a:p>
                  </a:txBody>
                  <a:tcPr/>
                </a:tc>
                <a:tc>
                  <a:txBody>
                    <a:bodyPr/>
                    <a:lstStyle/>
                    <a:p>
                      <a:pPr algn="ctr"/>
                      <a:r>
                        <a:rPr lang="en-GB" sz="1100" dirty="0">
                          <a:solidFill>
                            <a:srgbClr val="00B050"/>
                          </a:solidFill>
                        </a:rPr>
                        <a:t>Mouse control – clicking</a:t>
                      </a:r>
                    </a:p>
                  </a:txBody>
                  <a:tcPr/>
                </a:tc>
                <a:tc gridSpan="2">
                  <a:txBody>
                    <a:bodyPr/>
                    <a:lstStyle/>
                    <a:p>
                      <a:pPr algn="ctr"/>
                      <a:r>
                        <a:rPr lang="en-GB" sz="1100" dirty="0">
                          <a:solidFill>
                            <a:srgbClr val="0070C0"/>
                          </a:solidFill>
                        </a:rPr>
                        <a:t>Mouse control = clicking and dragging</a:t>
                      </a:r>
                    </a:p>
                  </a:txBody>
                  <a:tcPr/>
                </a:tc>
                <a:tc hMerge="1">
                  <a:txBody>
                    <a:bodyPr/>
                    <a:lstStyle/>
                    <a:p>
                      <a:endParaRPr lang="en-GB"/>
                    </a:p>
                  </a:txBody>
                  <a:tcPr/>
                </a:tc>
                <a:tc>
                  <a:txBody>
                    <a:bodyPr/>
                    <a:lstStyle/>
                    <a:p>
                      <a:pPr algn="ctr"/>
                      <a:endParaRPr lang="en-GB" sz="1100" dirty="0">
                        <a:solidFill>
                          <a:srgbClr val="7030A0"/>
                        </a:solidFill>
                      </a:endParaRPr>
                    </a:p>
                  </a:txBody>
                  <a:tcPr/>
                </a:tc>
                <a:extLst>
                  <a:ext uri="{0D108BD9-81ED-4DB2-BD59-A6C34878D82A}">
                    <a16:rowId xmlns:a16="http://schemas.microsoft.com/office/drawing/2014/main" val="3235056895"/>
                  </a:ext>
                </a:extLst>
              </a:tr>
            </a:tbl>
          </a:graphicData>
        </a:graphic>
      </p:graphicFrame>
      <p:sp>
        <p:nvSpPr>
          <p:cNvPr id="28" name="TextBox 27"/>
          <p:cNvSpPr txBox="1"/>
          <p:nvPr/>
        </p:nvSpPr>
        <p:spPr>
          <a:xfrm>
            <a:off x="1838747" y="262826"/>
            <a:ext cx="9481717"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Year group: EYFS / Term: Autumn 2 / Topic: Computing Systems &amp; Networks (Using a Computer)</a:t>
            </a:r>
          </a:p>
        </p:txBody>
      </p:sp>
      <p:pic>
        <p:nvPicPr>
          <p:cNvPr id="2" name="Picture 1"/>
          <p:cNvPicPr>
            <a:picLocks noChangeAspect="1"/>
          </p:cNvPicPr>
          <p:nvPr/>
        </p:nvPicPr>
        <p:blipFill>
          <a:blip r:embed="rId5"/>
          <a:stretch>
            <a:fillRect/>
          </a:stretch>
        </p:blipFill>
        <p:spPr>
          <a:xfrm>
            <a:off x="11666920" y="219374"/>
            <a:ext cx="646424" cy="675542"/>
          </a:xfrm>
          <a:prstGeom prst="rect">
            <a:avLst/>
          </a:prstGeom>
        </p:spPr>
      </p:pic>
      <p:pic>
        <p:nvPicPr>
          <p:cNvPr id="7" name="Picture 6">
            <a:extLst>
              <a:ext uri="{FF2B5EF4-FFF2-40B4-BE49-F238E27FC236}">
                <a16:creationId xmlns:a16="http://schemas.microsoft.com/office/drawing/2014/main" id="{748A0FEE-1501-49A9-85D2-F5D4E9E86D1A}"/>
              </a:ext>
            </a:extLst>
          </p:cNvPr>
          <p:cNvPicPr>
            <a:picLocks noChangeAspect="1"/>
          </p:cNvPicPr>
          <p:nvPr/>
        </p:nvPicPr>
        <p:blipFill>
          <a:blip r:embed="rId6"/>
          <a:stretch>
            <a:fillRect/>
          </a:stretch>
        </p:blipFill>
        <p:spPr>
          <a:xfrm>
            <a:off x="9296920" y="2424089"/>
            <a:ext cx="962025" cy="939825"/>
          </a:xfrm>
          <a:prstGeom prst="rect">
            <a:avLst/>
          </a:prstGeom>
        </p:spPr>
      </p:pic>
    </p:spTree>
    <p:extLst>
      <p:ext uri="{BB962C8B-B14F-4D97-AF65-F5344CB8AC3E}">
        <p14:creationId xmlns:p14="http://schemas.microsoft.com/office/powerpoint/2010/main" val="41112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2801600" cy="9601200"/>
          </a:xfrm>
          <a:prstGeom prst="frame">
            <a:avLst>
              <a:gd name="adj1" fmla="val 2089"/>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305" tIns="31652" rIns="63305" bIns="31652" numCol="1" spcCol="0" rtlCol="0" fromWordArt="0" anchor="ctr" anchorCtr="0" forceAA="0" compatLnSpc="1">
            <a:prstTxWarp prst="textNoShape">
              <a:avLst/>
            </a:prstTxWarp>
            <a:noAutofit/>
          </a:bodyPr>
          <a:lstStyle/>
          <a:p>
            <a:pPr algn="ctr"/>
            <a:endParaRPr lang="en-GB" sz="1246">
              <a:solidFill>
                <a:schemeClr val="tx1"/>
              </a:solidFill>
            </a:endParaRPr>
          </a:p>
        </p:txBody>
      </p:sp>
      <p:sp>
        <p:nvSpPr>
          <p:cNvPr id="9" name="TextBox 8"/>
          <p:cNvSpPr txBox="1"/>
          <p:nvPr/>
        </p:nvSpPr>
        <p:spPr>
          <a:xfrm>
            <a:off x="5354167" y="262826"/>
            <a:ext cx="2093265" cy="348109"/>
          </a:xfrm>
          <a:prstGeom prst="rect">
            <a:avLst/>
          </a:prstGeom>
          <a:noFill/>
        </p:spPr>
        <p:txBody>
          <a:bodyPr wrap="none" rtlCol="0">
            <a:spAutoFit/>
          </a:bodyPr>
          <a:lstStyle/>
          <a:p>
            <a:r>
              <a:rPr lang="en-GB" sz="1662" dirty="0"/>
              <a:t>Unit 2: Roman Britain </a:t>
            </a:r>
          </a:p>
        </p:txBody>
      </p:sp>
      <p:graphicFrame>
        <p:nvGraphicFramePr>
          <p:cNvPr id="10" name="Table 9"/>
          <p:cNvGraphicFramePr>
            <a:graphicFrameLocks noGrp="1"/>
          </p:cNvGraphicFramePr>
          <p:nvPr>
            <p:extLst>
              <p:ext uri="{D42A27DB-BD31-4B8C-83A1-F6EECF244321}">
                <p14:modId xmlns:p14="http://schemas.microsoft.com/office/powerpoint/2010/main" val="12938828"/>
              </p:ext>
            </p:extLst>
          </p:nvPr>
        </p:nvGraphicFramePr>
        <p:xfrm>
          <a:off x="330086" y="743715"/>
          <a:ext cx="12141421" cy="8759574"/>
        </p:xfrm>
        <a:graphic>
          <a:graphicData uri="http://schemas.openxmlformats.org/drawingml/2006/table">
            <a:tbl>
              <a:tblPr firstRow="1" bandRow="1">
                <a:tableStyleId>{5940675A-B579-460E-94D1-54222C63F5DA}</a:tableStyleId>
              </a:tblPr>
              <a:tblGrid>
                <a:gridCol w="2023570">
                  <a:extLst>
                    <a:ext uri="{9D8B030D-6E8A-4147-A177-3AD203B41FA5}">
                      <a16:colId xmlns:a16="http://schemas.microsoft.com/office/drawing/2014/main" val="3597595348"/>
                    </a:ext>
                  </a:extLst>
                </a:gridCol>
                <a:gridCol w="457276">
                  <a:extLst>
                    <a:ext uri="{9D8B030D-6E8A-4147-A177-3AD203B41FA5}">
                      <a16:colId xmlns:a16="http://schemas.microsoft.com/office/drawing/2014/main" val="1615232983"/>
                    </a:ext>
                  </a:extLst>
                </a:gridCol>
                <a:gridCol w="1566295">
                  <a:extLst>
                    <a:ext uri="{9D8B030D-6E8A-4147-A177-3AD203B41FA5}">
                      <a16:colId xmlns:a16="http://schemas.microsoft.com/office/drawing/2014/main" val="3415433277"/>
                    </a:ext>
                  </a:extLst>
                </a:gridCol>
                <a:gridCol w="2023570">
                  <a:extLst>
                    <a:ext uri="{9D8B030D-6E8A-4147-A177-3AD203B41FA5}">
                      <a16:colId xmlns:a16="http://schemas.microsoft.com/office/drawing/2014/main" val="1150712378"/>
                    </a:ext>
                  </a:extLst>
                </a:gridCol>
                <a:gridCol w="2023570">
                  <a:extLst>
                    <a:ext uri="{9D8B030D-6E8A-4147-A177-3AD203B41FA5}">
                      <a16:colId xmlns:a16="http://schemas.microsoft.com/office/drawing/2014/main" val="1772355279"/>
                    </a:ext>
                  </a:extLst>
                </a:gridCol>
                <a:gridCol w="731822">
                  <a:extLst>
                    <a:ext uri="{9D8B030D-6E8A-4147-A177-3AD203B41FA5}">
                      <a16:colId xmlns:a16="http://schemas.microsoft.com/office/drawing/2014/main" val="3947937341"/>
                    </a:ext>
                  </a:extLst>
                </a:gridCol>
                <a:gridCol w="1291748">
                  <a:extLst>
                    <a:ext uri="{9D8B030D-6E8A-4147-A177-3AD203B41FA5}">
                      <a16:colId xmlns:a16="http://schemas.microsoft.com/office/drawing/2014/main" val="845078378"/>
                    </a:ext>
                  </a:extLst>
                </a:gridCol>
                <a:gridCol w="2023570">
                  <a:extLst>
                    <a:ext uri="{9D8B030D-6E8A-4147-A177-3AD203B41FA5}">
                      <a16:colId xmlns:a16="http://schemas.microsoft.com/office/drawing/2014/main" val="3713051723"/>
                    </a:ext>
                  </a:extLst>
                </a:gridCol>
              </a:tblGrid>
              <a:tr h="253055">
                <a:tc gridSpan="2">
                  <a:txBody>
                    <a:bodyPr/>
                    <a:lstStyle/>
                    <a:p>
                      <a:pPr algn="ctr"/>
                      <a:r>
                        <a:rPr lang="en-GB" sz="1100" dirty="0"/>
                        <a:t>Early Learning Goals</a:t>
                      </a:r>
                    </a:p>
                  </a:txBody>
                  <a:tcPr/>
                </a:tc>
                <a:tc hMerge="1">
                  <a:txBody>
                    <a:bodyPr/>
                    <a:lstStyle/>
                    <a:p>
                      <a:endParaRPr lang="en-GB"/>
                    </a:p>
                  </a:txBody>
                  <a:tcPr/>
                </a:tc>
                <a:tc gridSpan="4">
                  <a:txBody>
                    <a:bodyPr/>
                    <a:lstStyle/>
                    <a:p>
                      <a:pPr algn="ctr"/>
                      <a:r>
                        <a:rPr lang="en-GB" sz="1100" dirty="0"/>
                        <a:t>Substantive Knowledge </a:t>
                      </a:r>
                    </a:p>
                  </a:txBody>
                  <a:tcPr/>
                </a:tc>
                <a:tc hMerge="1">
                  <a:txBody>
                    <a:bodyPr/>
                    <a:lstStyle/>
                    <a:p>
                      <a:pPr algn="ctr"/>
                      <a:endParaRPr lang="en-GB" sz="1100" dirty="0"/>
                    </a:p>
                  </a:txBody>
                  <a:tcPr/>
                </a:tc>
                <a:tc hMerge="1">
                  <a:txBody>
                    <a:bodyPr/>
                    <a:lstStyle/>
                    <a:p>
                      <a:endParaRPr lang="en-GB"/>
                    </a:p>
                  </a:txBody>
                  <a:tcPr/>
                </a:tc>
                <a:tc hMerge="1">
                  <a:txBody>
                    <a:bodyPr/>
                    <a:lstStyle/>
                    <a:p>
                      <a:pPr algn="ctr"/>
                      <a:endParaRPr lang="en-GB" sz="1100" dirty="0"/>
                    </a:p>
                  </a:txBody>
                  <a:tcPr/>
                </a:tc>
                <a:tc gridSpan="2">
                  <a:txBody>
                    <a:bodyPr/>
                    <a:lstStyle/>
                    <a:p>
                      <a:pPr algn="ctr"/>
                      <a:r>
                        <a:rPr lang="en-GB" sz="1100" dirty="0"/>
                        <a:t>Vocabulary</a:t>
                      </a:r>
                    </a:p>
                  </a:txBody>
                  <a:tcPr/>
                </a:tc>
                <a:tc hMerge="1">
                  <a:txBody>
                    <a:bodyPr/>
                    <a:lstStyle/>
                    <a:p>
                      <a:endParaRPr lang="en-GB" dirty="0"/>
                    </a:p>
                  </a:txBody>
                  <a:tcPr/>
                </a:tc>
                <a:extLst>
                  <a:ext uri="{0D108BD9-81ED-4DB2-BD59-A6C34878D82A}">
                    <a16:rowId xmlns:a16="http://schemas.microsoft.com/office/drawing/2014/main" val="96402867"/>
                  </a:ext>
                </a:extLst>
              </a:tr>
              <a:tr h="1071764">
                <a:tc rowSpan="3" gridSpan="2">
                  <a:txBody>
                    <a:bodyPr/>
                    <a:lstStyle/>
                    <a:p>
                      <a:pPr marL="171450" marR="0" lvl="0" indent="-171450" algn="l" defTabSz="12801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i="0" kern="1200" dirty="0">
                          <a:solidFill>
                            <a:schemeClr val="tx1"/>
                          </a:solidFill>
                          <a:effectLst/>
                          <a:latin typeface="+mn-lt"/>
                          <a:ea typeface="+mn-ea"/>
                          <a:cs typeface="+mn-cs"/>
                        </a:rPr>
                        <a:t>ELG: Self-regulation: Give focused attention to what the teacher says, responding appropriately even when engaged in activity, and show an ability to follow instructions involving several ideas or actions</a:t>
                      </a:r>
                    </a:p>
                    <a:p>
                      <a:pPr marL="171450" marR="0" lvl="0" indent="-171450" algn="l" defTabSz="128016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i="0" dirty="0"/>
                    </a:p>
                    <a:p>
                      <a:pPr marL="171450" marR="0" lvl="0" indent="-171450" algn="l" defTabSz="12801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i="0" dirty="0"/>
                        <a:t>ELG: Managing self: Be confident to try new activities and show independence, resilience and perseverance in the face of challenge</a:t>
                      </a:r>
                    </a:p>
                    <a:p>
                      <a:pPr marL="0" marR="0" lvl="0" indent="0" algn="l" defTabSz="128016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i="0" dirty="0"/>
                    </a:p>
                    <a:p>
                      <a:pPr marL="171450" lvl="0" indent="-171450">
                        <a:buFont typeface="Arial" panose="020B0604020202020204" pitchFamily="34" charset="0"/>
                        <a:buChar char="•"/>
                      </a:pPr>
                      <a:r>
                        <a:rPr lang="en-GB" sz="1100" i="0" kern="1200" dirty="0">
                          <a:solidFill>
                            <a:schemeClr val="tx1"/>
                          </a:solidFill>
                          <a:effectLst/>
                          <a:latin typeface="+mn-lt"/>
                          <a:ea typeface="+mn-ea"/>
                          <a:cs typeface="+mn-cs"/>
                        </a:rPr>
                        <a:t>ELG: Building relationships: Work and play cooperatively and take turns with others</a:t>
                      </a:r>
                      <a:endParaRPr lang="en-GB" sz="1100" i="0" u="none" strike="noStrike" kern="1200" dirty="0">
                        <a:solidFill>
                          <a:schemeClr val="tx1"/>
                        </a:solidFill>
                        <a:effectLst/>
                        <a:latin typeface="+mn-lt"/>
                        <a:ea typeface="+mn-ea"/>
                        <a:cs typeface="+mn-cs"/>
                      </a:endParaRPr>
                    </a:p>
                  </a:txBody>
                  <a:tcPr/>
                </a:tc>
                <a:tc rowSpan="3" hMerge="1">
                  <a:txBody>
                    <a:bodyPr/>
                    <a:lstStyle/>
                    <a:p>
                      <a:endParaRPr lang="en-GB" dirty="0"/>
                    </a:p>
                  </a:txBody>
                  <a:tcPr/>
                </a:tc>
                <a:tc rowSpan="7" gridSpan="4">
                  <a:txBody>
                    <a:bodyPr/>
                    <a:lstStyle/>
                    <a:p>
                      <a:r>
                        <a:rPr lang="en-GB" sz="1400" dirty="0">
                          <a:solidFill>
                            <a:srgbClr val="FF0000"/>
                          </a:solidFill>
                        </a:rPr>
                        <a:t>Who can respond to instructions?</a:t>
                      </a:r>
                      <a:br>
                        <a:rPr lang="en-GB" sz="1400" dirty="0">
                          <a:solidFill>
                            <a:srgbClr val="FF0000"/>
                          </a:solidFill>
                        </a:rPr>
                      </a:br>
                      <a:r>
                        <a:rPr lang="en-GB" sz="1400" dirty="0">
                          <a:solidFill>
                            <a:srgbClr val="FF0000"/>
                          </a:solidFill>
                        </a:rPr>
                        <a:t>Who can respond to more than one instruction when given at the same time?</a:t>
                      </a:r>
                      <a:br>
                        <a:rPr lang="en-GB" sz="1400" dirty="0">
                          <a:solidFill>
                            <a:srgbClr val="FF0000"/>
                          </a:solidFill>
                        </a:rPr>
                      </a:br>
                      <a:r>
                        <a:rPr lang="en-GB" sz="1400" dirty="0">
                          <a:solidFill>
                            <a:srgbClr val="FF0000"/>
                          </a:solidFill>
                        </a:rPr>
                        <a:t>Do any of the children need to have the instruction repeated multiple times? </a:t>
                      </a:r>
                    </a:p>
                    <a:p>
                      <a:endParaRPr lang="en-GB" sz="1400" dirty="0"/>
                    </a:p>
                    <a:p>
                      <a:r>
                        <a:rPr lang="en-GB" sz="1400" dirty="0">
                          <a:solidFill>
                            <a:srgbClr val="FF6600"/>
                          </a:solidFill>
                        </a:rPr>
                        <a:t>Give simple but relevant instructions</a:t>
                      </a:r>
                      <a:br>
                        <a:rPr lang="en-GB" sz="1400" dirty="0">
                          <a:solidFill>
                            <a:srgbClr val="FF6600"/>
                          </a:solidFill>
                        </a:rPr>
                      </a:br>
                      <a:r>
                        <a:rPr lang="en-GB" sz="1400" dirty="0">
                          <a:solidFill>
                            <a:srgbClr val="FF6600"/>
                          </a:solidFill>
                        </a:rPr>
                        <a:t>Listening attentively and following the instructions given </a:t>
                      </a:r>
                      <a:br>
                        <a:rPr lang="en-GB" sz="1400" dirty="0">
                          <a:solidFill>
                            <a:srgbClr val="FF6600"/>
                          </a:solidFill>
                        </a:rPr>
                      </a:br>
                      <a:r>
                        <a:rPr lang="en-GB" sz="1400" dirty="0">
                          <a:solidFill>
                            <a:srgbClr val="FF6600"/>
                          </a:solidFill>
                        </a:rPr>
                        <a:t>Use appropriate vocabulary and positional language</a:t>
                      </a:r>
                      <a:br>
                        <a:rPr lang="en-GB" sz="1400" dirty="0">
                          <a:solidFill>
                            <a:srgbClr val="FF6600"/>
                          </a:solidFill>
                        </a:rPr>
                      </a:br>
                      <a:r>
                        <a:rPr lang="en-GB" sz="1400" dirty="0">
                          <a:solidFill>
                            <a:srgbClr val="FF6600"/>
                          </a:solidFill>
                        </a:rPr>
                        <a:t>Understand positional language when following instructions</a:t>
                      </a:r>
                    </a:p>
                    <a:p>
                      <a:endParaRPr lang="en-GB" sz="1400" dirty="0"/>
                    </a:p>
                    <a:p>
                      <a:r>
                        <a:rPr lang="en-GB" sz="1400" dirty="0">
                          <a:solidFill>
                            <a:srgbClr val="FFCC00"/>
                          </a:solidFill>
                        </a:rPr>
                        <a:t>Give simple and relevant instructions</a:t>
                      </a:r>
                      <a:br>
                        <a:rPr lang="en-GB" sz="1400" dirty="0">
                          <a:solidFill>
                            <a:srgbClr val="FFCC00"/>
                          </a:solidFill>
                        </a:rPr>
                      </a:br>
                      <a:r>
                        <a:rPr lang="en-GB" sz="1400" dirty="0">
                          <a:solidFill>
                            <a:srgbClr val="FFCC00"/>
                          </a:solidFill>
                        </a:rPr>
                        <a:t>Use appropriate and relevant vocabulary as they give instructions</a:t>
                      </a:r>
                      <a:br>
                        <a:rPr lang="en-GB" sz="1400" dirty="0">
                          <a:solidFill>
                            <a:srgbClr val="FFCC00"/>
                          </a:solidFill>
                        </a:rPr>
                      </a:br>
                      <a:r>
                        <a:rPr lang="en-GB" sz="1400" dirty="0">
                          <a:solidFill>
                            <a:srgbClr val="FFCC00"/>
                          </a:solidFill>
                        </a:rPr>
                        <a:t>Give a two-part instruction</a:t>
                      </a:r>
                      <a:br>
                        <a:rPr lang="en-GB" sz="1400" dirty="0">
                          <a:solidFill>
                            <a:srgbClr val="FFCC00"/>
                          </a:solidFill>
                        </a:rPr>
                      </a:br>
                      <a:r>
                        <a:rPr lang="en-GB" sz="1400" dirty="0">
                          <a:solidFill>
                            <a:srgbClr val="FFCC00"/>
                          </a:solidFill>
                        </a:rPr>
                        <a:t>Listen attentively and follow the instructions</a:t>
                      </a:r>
                      <a:br>
                        <a:rPr lang="en-GB" sz="1400" dirty="0">
                          <a:solidFill>
                            <a:srgbClr val="FFCC00"/>
                          </a:solidFill>
                        </a:rPr>
                      </a:br>
                      <a:r>
                        <a:rPr lang="en-GB" sz="1400" dirty="0">
                          <a:solidFill>
                            <a:srgbClr val="FFCC00"/>
                          </a:solidFill>
                        </a:rPr>
                        <a:t>Understand the concept of the game and follow the rules</a:t>
                      </a:r>
                    </a:p>
                    <a:p>
                      <a:endParaRPr lang="en-GB" sz="1400" dirty="0">
                        <a:solidFill>
                          <a:srgbClr val="00B050"/>
                        </a:solidFill>
                      </a:endParaRPr>
                    </a:p>
                    <a:p>
                      <a:r>
                        <a:rPr lang="en-GB" sz="1400" dirty="0">
                          <a:solidFill>
                            <a:srgbClr val="00B050"/>
                          </a:solidFill>
                        </a:rPr>
                        <a:t>Realise that there is a problem with the original set of instructions</a:t>
                      </a:r>
                      <a:br>
                        <a:rPr lang="en-GB" sz="1400" dirty="0">
                          <a:solidFill>
                            <a:srgbClr val="00B050"/>
                          </a:solidFill>
                        </a:rPr>
                      </a:br>
                      <a:r>
                        <a:rPr lang="en-GB" sz="1400" dirty="0">
                          <a:solidFill>
                            <a:srgbClr val="00B050"/>
                          </a:solidFill>
                        </a:rPr>
                        <a:t>Offer a solution to debug the problem on their own</a:t>
                      </a:r>
                      <a:br>
                        <a:rPr lang="en-GB" sz="1400" dirty="0">
                          <a:solidFill>
                            <a:srgbClr val="00B050"/>
                          </a:solidFill>
                        </a:rPr>
                      </a:br>
                      <a:r>
                        <a:rPr lang="en-GB" sz="1400" dirty="0">
                          <a:solidFill>
                            <a:srgbClr val="00B050"/>
                          </a:solidFill>
                        </a:rPr>
                        <a:t>Understand the need to give clear, specific instructions</a:t>
                      </a:r>
                      <a:br>
                        <a:rPr lang="en-GB" sz="1400" dirty="0">
                          <a:solidFill>
                            <a:srgbClr val="00B050"/>
                          </a:solidFill>
                        </a:rPr>
                      </a:br>
                      <a:r>
                        <a:rPr lang="en-GB" sz="1400" dirty="0">
                          <a:solidFill>
                            <a:srgbClr val="00B050"/>
                          </a:solidFill>
                        </a:rPr>
                        <a:t>Give a simple, relevant instruction</a:t>
                      </a:r>
                      <a:br>
                        <a:rPr lang="en-GB" sz="1400" dirty="0">
                          <a:solidFill>
                            <a:srgbClr val="00B050"/>
                          </a:solidFill>
                        </a:rPr>
                      </a:br>
                      <a:r>
                        <a:rPr lang="en-GB" sz="1400" dirty="0">
                          <a:solidFill>
                            <a:srgbClr val="00B050"/>
                          </a:solidFill>
                        </a:rPr>
                        <a:t>Understand why the original sequence went wrong</a:t>
                      </a:r>
                    </a:p>
                    <a:p>
                      <a:endParaRPr lang="en-GB" sz="1400" dirty="0">
                        <a:solidFill>
                          <a:srgbClr val="00B050"/>
                        </a:solidFill>
                      </a:endParaRPr>
                    </a:p>
                    <a:p>
                      <a:r>
                        <a:rPr lang="en-GB" sz="1400" dirty="0">
                          <a:solidFill>
                            <a:srgbClr val="0070C0"/>
                          </a:solidFill>
                        </a:rPr>
                        <a:t>Correctly sequence the instructions</a:t>
                      </a:r>
                    </a:p>
                    <a:p>
                      <a:r>
                        <a:rPr lang="en-GB" sz="1400" dirty="0">
                          <a:solidFill>
                            <a:srgbClr val="0070C0"/>
                          </a:solidFill>
                        </a:rPr>
                        <a:t>Predict the outcome of the sequence, or give a logical answer</a:t>
                      </a:r>
                    </a:p>
                    <a:p>
                      <a:r>
                        <a:rPr lang="en-GB" sz="1400" dirty="0">
                          <a:solidFill>
                            <a:srgbClr val="0070C0"/>
                          </a:solidFill>
                        </a:rPr>
                        <a:t>Understand that the term algorithm refers to a set of instructions to carry out a task, in a specific order</a:t>
                      </a:r>
                      <a:br>
                        <a:rPr lang="en-GB" sz="1400" dirty="0">
                          <a:solidFill>
                            <a:srgbClr val="0070C0"/>
                          </a:solidFill>
                        </a:rPr>
                      </a:br>
                      <a:r>
                        <a:rPr lang="en-GB" sz="1400" dirty="0">
                          <a:solidFill>
                            <a:srgbClr val="0070C0"/>
                          </a:solidFill>
                        </a:rPr>
                        <a:t>Use the word ‘algorithm’ when talking about a specific set of instructions</a:t>
                      </a:r>
                    </a:p>
                    <a:p>
                      <a:r>
                        <a:rPr lang="en-GB" sz="1400" dirty="0">
                          <a:solidFill>
                            <a:srgbClr val="0070C0"/>
                          </a:solidFill>
                        </a:rPr>
                        <a:t>Use ordinal language (firstly, second etc.) when talking about the sequence</a:t>
                      </a:r>
                    </a:p>
                    <a:p>
                      <a:endParaRPr lang="en-GB" sz="1400" dirty="0"/>
                    </a:p>
                  </a:txBody>
                  <a:tcPr/>
                </a:tc>
                <a:tc rowSpan="7" hMerge="1">
                  <a:txBody>
                    <a:bodyPr/>
                    <a:lstStyle/>
                    <a:p>
                      <a:endParaRPr lang="en-GB" sz="1100" dirty="0"/>
                    </a:p>
                  </a:txBody>
                  <a:tcPr/>
                </a:tc>
                <a:tc rowSpan="7" hMerge="1">
                  <a:txBody>
                    <a:bodyPr/>
                    <a:lstStyle/>
                    <a:p>
                      <a:endParaRPr lang="en-GB"/>
                    </a:p>
                  </a:txBody>
                  <a:tcPr/>
                </a:tc>
                <a:tc rowSpan="7" hMerge="1">
                  <a:txBody>
                    <a:bodyPr/>
                    <a:lstStyle/>
                    <a:p>
                      <a:endParaRPr lang="en-GB" sz="1100" dirty="0"/>
                    </a:p>
                  </a:txBody>
                  <a:tcPr/>
                </a:tc>
                <a:tc gridSpan="2">
                  <a:txBody>
                    <a:bodyPr/>
                    <a:lstStyle/>
                    <a:p>
                      <a:r>
                        <a:rPr lang="en-GB" sz="1100" i="1" dirty="0"/>
                        <a:t>adjective, algorithm, bend down, blindfold, debug, describe, duck, first, follow, give, hop, instructions, last, left, next, order, predict, prediction, right, run, second, sequence, shuffle, skip, stand still, step over, stop, straight on, third, tiptoe, timer, turn, two-part instructions, under, walk around</a:t>
                      </a:r>
                    </a:p>
                  </a:txBody>
                  <a:tcPr/>
                </a:tc>
                <a:tc hMerge="1">
                  <a:txBody>
                    <a:bodyPr/>
                    <a:lstStyle/>
                    <a:p>
                      <a:endParaRPr lang="en-GB" dirty="0"/>
                    </a:p>
                  </a:txBody>
                  <a:tcPr/>
                </a:tc>
                <a:extLst>
                  <a:ext uri="{0D108BD9-81ED-4DB2-BD59-A6C34878D82A}">
                    <a16:rowId xmlns:a16="http://schemas.microsoft.com/office/drawing/2014/main" val="1267818584"/>
                  </a:ext>
                </a:extLst>
              </a:tr>
              <a:tr h="253055">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r>
                        <a:rPr lang="en-GB" sz="1100" dirty="0"/>
                        <a:t>App of the Term </a:t>
                      </a:r>
                    </a:p>
                  </a:txBody>
                  <a:tcPr/>
                </a:tc>
                <a:tc>
                  <a:txBody>
                    <a:bodyPr/>
                    <a:lstStyle/>
                    <a:p>
                      <a:r>
                        <a:rPr lang="en-GB" sz="1100" dirty="0"/>
                        <a:t>Continuous Provision</a:t>
                      </a:r>
                    </a:p>
                  </a:txBody>
                  <a:tcPr/>
                </a:tc>
                <a:extLst>
                  <a:ext uri="{0D108BD9-81ED-4DB2-BD59-A6C34878D82A}">
                    <a16:rowId xmlns:a16="http://schemas.microsoft.com/office/drawing/2014/main" val="1698299168"/>
                  </a:ext>
                </a:extLst>
              </a:tr>
              <a:tr h="1562990">
                <a:tc gridSpan="2" vMerge="1">
                  <a:txBody>
                    <a:bodyPr/>
                    <a:lstStyle/>
                    <a:p>
                      <a:endParaRPr lang="en-GB" sz="1100" dirty="0"/>
                    </a:p>
                  </a:txBody>
                  <a:tcPr/>
                </a:tc>
                <a:tc hMerge="1" vMerge="1">
                  <a:txBody>
                    <a:bodyPr/>
                    <a:lstStyle/>
                    <a:p>
                      <a:endParaRPr lang="en-GB" dirty="0"/>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pPr algn="ctr"/>
                      <a:br>
                        <a:rPr lang="en-GB" sz="1100" dirty="0"/>
                      </a:br>
                      <a:br>
                        <a:rPr lang="en-GB" sz="1100" dirty="0"/>
                      </a:br>
                      <a:br>
                        <a:rPr lang="en-GB" sz="1100" dirty="0"/>
                      </a:br>
                      <a:br>
                        <a:rPr lang="en-GB" sz="1100" dirty="0"/>
                      </a:br>
                      <a:br>
                        <a:rPr lang="en-GB" sz="1100" dirty="0"/>
                      </a:br>
                      <a:br>
                        <a:rPr lang="en-GB" sz="1100" dirty="0"/>
                      </a:br>
                      <a:endParaRPr lang="en-GB" sz="1100" dirty="0"/>
                    </a:p>
                    <a:p>
                      <a:pPr marL="0" marR="0" lvl="0" indent="0" algn="ctr" defTabSz="1280160" rtl="0" eaLnBrk="1" fontAlgn="auto" latinLnBrk="0" hangingPunct="1">
                        <a:lnSpc>
                          <a:spcPct val="100000"/>
                        </a:lnSpc>
                        <a:spcBef>
                          <a:spcPts val="0"/>
                        </a:spcBef>
                        <a:spcAft>
                          <a:spcPts val="0"/>
                        </a:spcAft>
                        <a:buClrTx/>
                        <a:buSzTx/>
                        <a:buFontTx/>
                        <a:buNone/>
                        <a:tabLst/>
                        <a:defRPr/>
                      </a:pPr>
                      <a:r>
                        <a:rPr lang="en-GB" sz="1100" b="1" dirty="0"/>
                        <a:t>Coding Safari</a:t>
                      </a:r>
                    </a:p>
                    <a:p>
                      <a:pPr algn="ctr"/>
                      <a:endParaRPr lang="en-GB" sz="1100" b="1" dirty="0"/>
                    </a:p>
                  </a:txBody>
                  <a:tcPr/>
                </a:tc>
                <a:tc>
                  <a:txBody>
                    <a:bodyPr/>
                    <a:lstStyle/>
                    <a:p>
                      <a:pPr marL="171450" indent="-171450">
                        <a:buFont typeface="Arial" panose="020B0604020202020204" pitchFamily="34" charset="0"/>
                        <a:buChar char="•"/>
                      </a:pPr>
                      <a:r>
                        <a:rPr lang="en-GB" sz="1100" dirty="0"/>
                        <a:t>Coding direction cards </a:t>
                      </a:r>
                    </a:p>
                    <a:p>
                      <a:pPr marL="171450" indent="-171450">
                        <a:buFont typeface="Arial" panose="020B0604020202020204" pitchFamily="34" charset="0"/>
                        <a:buChar char="•"/>
                      </a:pPr>
                      <a:r>
                        <a:rPr lang="en-GB" sz="1100" dirty="0"/>
                        <a:t>Direction games </a:t>
                      </a:r>
                    </a:p>
                  </a:txBody>
                  <a:tcPr/>
                </a:tc>
                <a:extLst>
                  <a:ext uri="{0D108BD9-81ED-4DB2-BD59-A6C34878D82A}">
                    <a16:rowId xmlns:a16="http://schemas.microsoft.com/office/drawing/2014/main" val="3817116731"/>
                  </a:ext>
                </a:extLst>
              </a:tr>
              <a:tr h="253055">
                <a:tc gridSpan="2">
                  <a:txBody>
                    <a:bodyPr/>
                    <a:lstStyle/>
                    <a:p>
                      <a:pPr algn="ctr"/>
                      <a:r>
                        <a:rPr lang="en-GB" sz="1100" dirty="0"/>
                        <a:t>Education for a Connected World Links</a:t>
                      </a:r>
                    </a:p>
                  </a:txBody>
                  <a:tcPr/>
                </a:tc>
                <a:tc hMerge="1">
                  <a:txBody>
                    <a:bodyPr/>
                    <a:lstStyle/>
                    <a:p>
                      <a:endParaRPr lang="en-GB"/>
                    </a:p>
                  </a:txBody>
                  <a:tcPr/>
                </a:tc>
                <a:tc gridSpan="4" vMerge="1">
                  <a:txBody>
                    <a:bodyPr/>
                    <a:lstStyle/>
                    <a:p>
                      <a:pPr algn="ctr"/>
                      <a:endParaRPr lang="en-GB" sz="1100" dirty="0"/>
                    </a:p>
                  </a:txBody>
                  <a:tcPr/>
                </a:tc>
                <a:tc hMerge="1" vMerge="1">
                  <a:txBody>
                    <a:bodyPr/>
                    <a:lstStyle/>
                    <a:p>
                      <a:pPr algn="ctr"/>
                      <a:endParaRPr lang="en-GB" sz="1100" dirty="0"/>
                    </a:p>
                  </a:txBody>
                  <a:tcPr/>
                </a:tc>
                <a:tc hMerge="1" vMerge="1">
                  <a:txBody>
                    <a:bodyPr/>
                    <a:lstStyle/>
                    <a:p>
                      <a:endParaRPr lang="en-GB"/>
                    </a:p>
                  </a:txBody>
                  <a:tcPr/>
                </a:tc>
                <a:tc hMerge="1" vMerge="1">
                  <a:txBody>
                    <a:bodyPr/>
                    <a:lstStyle/>
                    <a:p>
                      <a:pPr algn="ctr"/>
                      <a:endParaRPr lang="en-GB" sz="1100" dirty="0"/>
                    </a:p>
                  </a:txBody>
                  <a:tcPr/>
                </a:tc>
                <a:tc gridSpan="2">
                  <a:txBody>
                    <a:bodyPr/>
                    <a:lstStyle/>
                    <a:p>
                      <a:pPr algn="ctr"/>
                      <a:r>
                        <a:rPr lang="en-GB" sz="1100" dirty="0"/>
                        <a:t>Disciplinary Knowledge</a:t>
                      </a:r>
                    </a:p>
                  </a:txBody>
                  <a:tcPr/>
                </a:tc>
                <a:tc hMerge="1">
                  <a:txBody>
                    <a:bodyPr/>
                    <a:lstStyle/>
                    <a:p>
                      <a:endParaRPr lang="en-GB" sz="1100" dirty="0"/>
                    </a:p>
                  </a:txBody>
                  <a:tcPr/>
                </a:tc>
                <a:extLst>
                  <a:ext uri="{0D108BD9-81ED-4DB2-BD59-A6C34878D82A}">
                    <a16:rowId xmlns:a16="http://schemas.microsoft.com/office/drawing/2014/main" val="2656242789"/>
                  </a:ext>
                </a:extLst>
              </a:tr>
              <a:tr h="2410523">
                <a:tc gridSpan="2">
                  <a:txBody>
                    <a:bodyPr/>
                    <a:lstStyle/>
                    <a:p>
                      <a:endParaRPr lang="en-GB" sz="1100" dirty="0"/>
                    </a:p>
                  </a:txBody>
                  <a:tcPr/>
                </a:tc>
                <a:tc hMerge="1">
                  <a:txBody>
                    <a:bodyPr/>
                    <a:lstStyle/>
                    <a:p>
                      <a:endParaRPr lang="en-GB" dirty="0"/>
                    </a:p>
                  </a:txBody>
                  <a:tcPr/>
                </a:tc>
                <a:tc gridSpan="4" vMerge="1">
                  <a:txBody>
                    <a:bodyPr/>
                    <a:lstStyle/>
                    <a:p>
                      <a:endParaRPr lang="en-GB" dirty="0"/>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rowSpan="3" gridSpan="2">
                  <a:txBody>
                    <a:bodyPr/>
                    <a:lstStyle/>
                    <a:p>
                      <a:r>
                        <a:rPr lang="en-GB" sz="1100" b="0" dirty="0"/>
                        <a:t>1. </a:t>
                      </a:r>
                      <a:r>
                        <a:rPr lang="en-GB" sz="1100" dirty="0"/>
                        <a:t>To follow instructions as part of practical activities and games. Understand how to listen carefully and why listening is important.</a:t>
                      </a:r>
                      <a:endParaRPr lang="en-GB" sz="1100" b="0" dirty="0"/>
                    </a:p>
                    <a:p>
                      <a:endParaRPr lang="en-GB" sz="1100" b="0" dirty="0"/>
                    </a:p>
                    <a:p>
                      <a:r>
                        <a:rPr lang="en-GB" sz="1100" b="0" dirty="0"/>
                        <a:t>2. </a:t>
                      </a:r>
                      <a:r>
                        <a:rPr lang="en-GB" sz="1100" dirty="0"/>
                        <a:t>Articulate their ideas and thoughts in well-formed sentences. Use talk to help work out problems and organise thinking and activities, and to explain how thing.</a:t>
                      </a:r>
                      <a:endParaRPr lang="en-GB" sz="1100" b="0" dirty="0"/>
                    </a:p>
                    <a:p>
                      <a:endParaRPr lang="en-GB" sz="1100" b="0" dirty="0"/>
                    </a:p>
                    <a:p>
                      <a:r>
                        <a:rPr lang="en-GB" sz="1100" b="0" dirty="0"/>
                        <a:t>3.</a:t>
                      </a:r>
                      <a:r>
                        <a:rPr lang="en-GB" sz="1100" dirty="0"/>
                        <a:t> To learn to give simple instruction.</a:t>
                      </a:r>
                      <a:endParaRPr lang="en-GB" sz="1100" b="0" dirty="0"/>
                    </a:p>
                    <a:p>
                      <a:endParaRPr lang="en-GB" sz="1100" b="0" dirty="0"/>
                    </a:p>
                    <a:p>
                      <a:r>
                        <a:rPr lang="en-GB" sz="1100" b="0" dirty="0"/>
                        <a:t>4. </a:t>
                      </a:r>
                      <a:r>
                        <a:rPr lang="en-GB" sz="1100" dirty="0"/>
                        <a:t>To learn that an algorithm is a set of instructions to carry out a task, in a specific order.</a:t>
                      </a:r>
                      <a:endParaRPr lang="en-GB" sz="1100" b="0" dirty="0"/>
                    </a:p>
                    <a:p>
                      <a:endParaRPr lang="en-GB" sz="1100" b="0" dirty="0"/>
                    </a:p>
                    <a:p>
                      <a:r>
                        <a:rPr lang="en-GB" sz="1100" b="0" dirty="0"/>
                        <a:t>5. To predict the outcome of an algorithm.</a:t>
                      </a:r>
                    </a:p>
                  </a:txBody>
                  <a:tcPr/>
                </a:tc>
                <a:tc rowSpan="3" hMerge="1">
                  <a:txBody>
                    <a:bodyPr/>
                    <a:lstStyle/>
                    <a:p>
                      <a:endParaRPr lang="en-GB" sz="1100" dirty="0"/>
                    </a:p>
                  </a:txBody>
                  <a:tcPr/>
                </a:tc>
                <a:extLst>
                  <a:ext uri="{0D108BD9-81ED-4DB2-BD59-A6C34878D82A}">
                    <a16:rowId xmlns:a16="http://schemas.microsoft.com/office/drawing/2014/main" val="1740481448"/>
                  </a:ext>
                </a:extLst>
              </a:tr>
              <a:tr h="253055">
                <a:tc gridSpan="2">
                  <a:txBody>
                    <a:bodyPr/>
                    <a:lstStyle/>
                    <a:p>
                      <a:pPr algn="ctr"/>
                      <a:r>
                        <a:rPr lang="en-GB" sz="1100" dirty="0"/>
                        <a:t>Future Learning</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857866412"/>
                  </a:ext>
                </a:extLst>
              </a:tr>
              <a:tr h="641515">
                <a:tc gridSpan="2">
                  <a:txBody>
                    <a:bodyPr/>
                    <a:lstStyle/>
                    <a:p>
                      <a:r>
                        <a:rPr lang="en-GB" sz="1100" dirty="0"/>
                        <a:t>Year 1 – Programming A </a:t>
                      </a:r>
                    </a:p>
                    <a:p>
                      <a:r>
                        <a:rPr lang="en-GB" sz="1100" dirty="0"/>
                        <a:t>Moving a Robot</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dirty="0"/>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920928782"/>
                  </a:ext>
                </a:extLst>
              </a:tr>
              <a:tr h="304210">
                <a:tc gridSpan="8">
                  <a:txBody>
                    <a:bodyPr/>
                    <a:lstStyle/>
                    <a:p>
                      <a:pPr algn="ctr"/>
                      <a:r>
                        <a:rPr lang="en-GB" sz="1100" dirty="0"/>
                        <a:t>Teaching Ideas</a:t>
                      </a:r>
                    </a:p>
                  </a:txBody>
                  <a:tcPr/>
                </a:tc>
                <a:tc hMerge="1">
                  <a:txBody>
                    <a:bodyPr/>
                    <a:lstStyle/>
                    <a:p>
                      <a:endParaRPr lang="en-GB"/>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9749139"/>
                  </a:ext>
                </a:extLst>
              </a:tr>
              <a:tr h="471988">
                <a:tc>
                  <a:txBody>
                    <a:bodyPr/>
                    <a:lstStyle/>
                    <a:p>
                      <a:pPr algn="ctr"/>
                      <a:r>
                        <a:rPr lang="en-GB" sz="1600" dirty="0"/>
                        <a:t>Week One</a:t>
                      </a:r>
                    </a:p>
                  </a:txBody>
                  <a:tcPr/>
                </a:tc>
                <a:tc gridSpan="2">
                  <a:txBody>
                    <a:bodyPr/>
                    <a:lstStyle/>
                    <a:p>
                      <a:pPr algn="ctr"/>
                      <a:r>
                        <a:rPr lang="en-GB" sz="1600" dirty="0"/>
                        <a:t>Week Two</a:t>
                      </a:r>
                    </a:p>
                  </a:txBody>
                  <a:tcPr/>
                </a:tc>
                <a:tc hMerge="1">
                  <a:txBody>
                    <a:bodyPr/>
                    <a:lstStyle/>
                    <a:p>
                      <a:endParaRPr lang="en-GB"/>
                    </a:p>
                  </a:txBody>
                  <a:tcPr/>
                </a:tc>
                <a:tc>
                  <a:txBody>
                    <a:bodyPr/>
                    <a:lstStyle/>
                    <a:p>
                      <a:pPr algn="ctr"/>
                      <a:r>
                        <a:rPr lang="en-GB" sz="1600" dirty="0"/>
                        <a:t>Week Three</a:t>
                      </a:r>
                    </a:p>
                  </a:txBody>
                  <a:tcPr/>
                </a:tc>
                <a:tc>
                  <a:txBody>
                    <a:bodyPr/>
                    <a:lstStyle/>
                    <a:p>
                      <a:pPr algn="ctr"/>
                      <a:r>
                        <a:rPr lang="en-GB" sz="1600" dirty="0"/>
                        <a:t>Week Four</a:t>
                      </a:r>
                    </a:p>
                  </a:txBody>
                  <a:tcPr/>
                </a:tc>
                <a:tc gridSpan="2">
                  <a:txBody>
                    <a:bodyPr/>
                    <a:lstStyle/>
                    <a:p>
                      <a:pPr algn="ctr"/>
                      <a:r>
                        <a:rPr lang="en-GB" sz="1600" dirty="0"/>
                        <a:t>Week Five </a:t>
                      </a:r>
                    </a:p>
                  </a:txBody>
                  <a:tcPr/>
                </a:tc>
                <a:tc hMerge="1">
                  <a:txBody>
                    <a:bodyPr/>
                    <a:lstStyle/>
                    <a:p>
                      <a:endParaRPr lang="en-GB"/>
                    </a:p>
                  </a:txBody>
                  <a:tcPr/>
                </a:tc>
                <a:tc>
                  <a:txBody>
                    <a:bodyPr/>
                    <a:lstStyle/>
                    <a:p>
                      <a:pPr algn="ctr"/>
                      <a:r>
                        <a:rPr lang="en-GB" sz="1600" dirty="0"/>
                        <a:t>Week Six</a:t>
                      </a:r>
                    </a:p>
                  </a:txBody>
                  <a:tcPr/>
                </a:tc>
                <a:extLst>
                  <a:ext uri="{0D108BD9-81ED-4DB2-BD59-A6C34878D82A}">
                    <a16:rowId xmlns:a16="http://schemas.microsoft.com/office/drawing/2014/main" val="560451775"/>
                  </a:ext>
                </a:extLst>
              </a:tr>
              <a:tr h="1197538">
                <a:tc>
                  <a:txBody>
                    <a:bodyPr/>
                    <a:lstStyle/>
                    <a:p>
                      <a:pPr algn="ctr"/>
                      <a:r>
                        <a:rPr lang="en-GB" sz="1100" dirty="0">
                          <a:solidFill>
                            <a:srgbClr val="FF0000"/>
                          </a:solidFill>
                        </a:rPr>
                        <a:t>Following instructions</a:t>
                      </a:r>
                    </a:p>
                  </a:txBody>
                  <a:tcPr/>
                </a:tc>
                <a:tc gridSpan="2">
                  <a:txBody>
                    <a:bodyPr/>
                    <a:lstStyle/>
                    <a:p>
                      <a:pPr algn="ctr"/>
                      <a:r>
                        <a:rPr lang="en-GB" sz="1100" dirty="0">
                          <a:solidFill>
                            <a:srgbClr val="FF6600"/>
                          </a:solidFill>
                        </a:rPr>
                        <a:t>Giving simple instructions</a:t>
                      </a:r>
                    </a:p>
                  </a:txBody>
                  <a:tcPr/>
                </a:tc>
                <a:tc hMerge="1">
                  <a:txBody>
                    <a:bodyPr/>
                    <a:lstStyle/>
                    <a:p>
                      <a:endParaRPr lang="en-GB"/>
                    </a:p>
                  </a:txBody>
                  <a:tcPr/>
                </a:tc>
                <a:tc>
                  <a:txBody>
                    <a:bodyPr/>
                    <a:lstStyle/>
                    <a:p>
                      <a:pPr algn="ctr"/>
                      <a:r>
                        <a:rPr lang="en-GB" sz="1100" dirty="0">
                          <a:solidFill>
                            <a:schemeClr val="accent4"/>
                          </a:solidFill>
                        </a:rPr>
                        <a:t>Dressing up instructions </a:t>
                      </a:r>
                    </a:p>
                  </a:txBody>
                  <a:tcPr/>
                </a:tc>
                <a:tc>
                  <a:txBody>
                    <a:bodyPr/>
                    <a:lstStyle/>
                    <a:p>
                      <a:pPr algn="ctr"/>
                      <a:r>
                        <a:rPr lang="en-GB" sz="1100" dirty="0">
                          <a:solidFill>
                            <a:srgbClr val="00B050"/>
                          </a:solidFill>
                        </a:rPr>
                        <a:t>Debugging instructions</a:t>
                      </a:r>
                    </a:p>
                  </a:txBody>
                  <a:tcPr/>
                </a:tc>
                <a:tc gridSpan="2">
                  <a:txBody>
                    <a:bodyPr/>
                    <a:lstStyle/>
                    <a:p>
                      <a:pPr algn="ctr"/>
                      <a:r>
                        <a:rPr lang="en-GB" sz="1100" dirty="0">
                          <a:solidFill>
                            <a:srgbClr val="0070C0"/>
                          </a:solidFill>
                        </a:rPr>
                        <a:t>Predictions</a:t>
                      </a:r>
                    </a:p>
                  </a:txBody>
                  <a:tcPr/>
                </a:tc>
                <a:tc hMerge="1">
                  <a:txBody>
                    <a:bodyPr/>
                    <a:lstStyle/>
                    <a:p>
                      <a:endParaRPr lang="en-GB"/>
                    </a:p>
                  </a:txBody>
                  <a:tcPr/>
                </a:tc>
                <a:tc>
                  <a:txBody>
                    <a:bodyPr/>
                    <a:lstStyle/>
                    <a:p>
                      <a:pPr algn="ctr"/>
                      <a:endParaRPr lang="en-GB" sz="1100" dirty="0">
                        <a:solidFill>
                          <a:srgbClr val="7030A0"/>
                        </a:solidFill>
                      </a:endParaRPr>
                    </a:p>
                  </a:txBody>
                  <a:tcPr/>
                </a:tc>
                <a:extLst>
                  <a:ext uri="{0D108BD9-81ED-4DB2-BD59-A6C34878D82A}">
                    <a16:rowId xmlns:a16="http://schemas.microsoft.com/office/drawing/2014/main" val="3235056895"/>
                  </a:ext>
                </a:extLst>
              </a:tr>
            </a:tbl>
          </a:graphicData>
        </a:graphic>
      </p:graphicFrame>
      <p:sp>
        <p:nvSpPr>
          <p:cNvPr id="28" name="TextBox 27"/>
          <p:cNvSpPr txBox="1"/>
          <p:nvPr/>
        </p:nvSpPr>
        <p:spPr>
          <a:xfrm>
            <a:off x="1838747" y="262826"/>
            <a:ext cx="9481717"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Year group: EYFS / Term: Spring 1 / Topic: Programming 1 (All About Instructions)</a:t>
            </a:r>
          </a:p>
        </p:txBody>
      </p:sp>
      <p:pic>
        <p:nvPicPr>
          <p:cNvPr id="2" name="Picture 1"/>
          <p:cNvPicPr>
            <a:picLocks noChangeAspect="1"/>
          </p:cNvPicPr>
          <p:nvPr/>
        </p:nvPicPr>
        <p:blipFill>
          <a:blip r:embed="rId2"/>
          <a:stretch>
            <a:fillRect/>
          </a:stretch>
        </p:blipFill>
        <p:spPr>
          <a:xfrm>
            <a:off x="11666920" y="219374"/>
            <a:ext cx="646424" cy="675542"/>
          </a:xfrm>
          <a:prstGeom prst="rect">
            <a:avLst/>
          </a:prstGeom>
        </p:spPr>
      </p:pic>
      <p:pic>
        <p:nvPicPr>
          <p:cNvPr id="1026" name="Picture 2">
            <a:extLst>
              <a:ext uri="{FF2B5EF4-FFF2-40B4-BE49-F238E27FC236}">
                <a16:creationId xmlns:a16="http://schemas.microsoft.com/office/drawing/2014/main" id="{62ECA0F0-3921-4649-A381-0A1F014BC36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44208" y="2445913"/>
            <a:ext cx="1014608" cy="1014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907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2801600" cy="9601200"/>
          </a:xfrm>
          <a:prstGeom prst="frame">
            <a:avLst>
              <a:gd name="adj1" fmla="val 2089"/>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305" tIns="31652" rIns="63305" bIns="31652" numCol="1" spcCol="0" rtlCol="0" fromWordArt="0" anchor="ctr" anchorCtr="0" forceAA="0" compatLnSpc="1">
            <a:prstTxWarp prst="textNoShape">
              <a:avLst/>
            </a:prstTxWarp>
            <a:noAutofit/>
          </a:bodyPr>
          <a:lstStyle/>
          <a:p>
            <a:pPr algn="ctr"/>
            <a:endParaRPr lang="en-GB" sz="1246">
              <a:solidFill>
                <a:schemeClr val="tx1"/>
              </a:solidFill>
            </a:endParaRPr>
          </a:p>
        </p:txBody>
      </p:sp>
      <p:sp>
        <p:nvSpPr>
          <p:cNvPr id="9" name="TextBox 8"/>
          <p:cNvSpPr txBox="1"/>
          <p:nvPr/>
        </p:nvSpPr>
        <p:spPr>
          <a:xfrm>
            <a:off x="5354167" y="262826"/>
            <a:ext cx="2093265" cy="348109"/>
          </a:xfrm>
          <a:prstGeom prst="rect">
            <a:avLst/>
          </a:prstGeom>
          <a:noFill/>
        </p:spPr>
        <p:txBody>
          <a:bodyPr wrap="none" rtlCol="0">
            <a:spAutoFit/>
          </a:bodyPr>
          <a:lstStyle/>
          <a:p>
            <a:r>
              <a:rPr lang="en-GB" sz="1662" dirty="0"/>
              <a:t>Unit 2: Roman Britain </a:t>
            </a:r>
          </a:p>
        </p:txBody>
      </p:sp>
      <p:graphicFrame>
        <p:nvGraphicFramePr>
          <p:cNvPr id="10" name="Table 9"/>
          <p:cNvGraphicFramePr>
            <a:graphicFrameLocks noGrp="1"/>
          </p:cNvGraphicFramePr>
          <p:nvPr>
            <p:extLst>
              <p:ext uri="{D42A27DB-BD31-4B8C-83A1-F6EECF244321}">
                <p14:modId xmlns:p14="http://schemas.microsoft.com/office/powerpoint/2010/main" val="1823145819"/>
              </p:ext>
            </p:extLst>
          </p:nvPr>
        </p:nvGraphicFramePr>
        <p:xfrm>
          <a:off x="330086" y="743715"/>
          <a:ext cx="12141426" cy="9547870"/>
        </p:xfrm>
        <a:graphic>
          <a:graphicData uri="http://schemas.openxmlformats.org/drawingml/2006/table">
            <a:tbl>
              <a:tblPr firstRow="1" bandRow="1">
                <a:tableStyleId>{5940675A-B579-460E-94D1-54222C63F5DA}</a:tableStyleId>
              </a:tblPr>
              <a:tblGrid>
                <a:gridCol w="2023571">
                  <a:extLst>
                    <a:ext uri="{9D8B030D-6E8A-4147-A177-3AD203B41FA5}">
                      <a16:colId xmlns:a16="http://schemas.microsoft.com/office/drawing/2014/main" val="3597595348"/>
                    </a:ext>
                  </a:extLst>
                </a:gridCol>
                <a:gridCol w="457276">
                  <a:extLst>
                    <a:ext uri="{9D8B030D-6E8A-4147-A177-3AD203B41FA5}">
                      <a16:colId xmlns:a16="http://schemas.microsoft.com/office/drawing/2014/main" val="1615232983"/>
                    </a:ext>
                  </a:extLst>
                </a:gridCol>
                <a:gridCol w="1566295">
                  <a:extLst>
                    <a:ext uri="{9D8B030D-6E8A-4147-A177-3AD203B41FA5}">
                      <a16:colId xmlns:a16="http://schemas.microsoft.com/office/drawing/2014/main" val="3415433277"/>
                    </a:ext>
                  </a:extLst>
                </a:gridCol>
                <a:gridCol w="2023571">
                  <a:extLst>
                    <a:ext uri="{9D8B030D-6E8A-4147-A177-3AD203B41FA5}">
                      <a16:colId xmlns:a16="http://schemas.microsoft.com/office/drawing/2014/main" val="1150712378"/>
                    </a:ext>
                  </a:extLst>
                </a:gridCol>
                <a:gridCol w="2023571">
                  <a:extLst>
                    <a:ext uri="{9D8B030D-6E8A-4147-A177-3AD203B41FA5}">
                      <a16:colId xmlns:a16="http://schemas.microsoft.com/office/drawing/2014/main" val="1772355279"/>
                    </a:ext>
                  </a:extLst>
                </a:gridCol>
                <a:gridCol w="731822">
                  <a:extLst>
                    <a:ext uri="{9D8B030D-6E8A-4147-A177-3AD203B41FA5}">
                      <a16:colId xmlns:a16="http://schemas.microsoft.com/office/drawing/2014/main" val="3947937341"/>
                    </a:ext>
                  </a:extLst>
                </a:gridCol>
                <a:gridCol w="1291749">
                  <a:extLst>
                    <a:ext uri="{9D8B030D-6E8A-4147-A177-3AD203B41FA5}">
                      <a16:colId xmlns:a16="http://schemas.microsoft.com/office/drawing/2014/main" val="845078378"/>
                    </a:ext>
                  </a:extLst>
                </a:gridCol>
                <a:gridCol w="2023571">
                  <a:extLst>
                    <a:ext uri="{9D8B030D-6E8A-4147-A177-3AD203B41FA5}">
                      <a16:colId xmlns:a16="http://schemas.microsoft.com/office/drawing/2014/main" val="3713051723"/>
                    </a:ext>
                  </a:extLst>
                </a:gridCol>
              </a:tblGrid>
              <a:tr h="255251">
                <a:tc gridSpan="2">
                  <a:txBody>
                    <a:bodyPr/>
                    <a:lstStyle/>
                    <a:p>
                      <a:pPr algn="ctr"/>
                      <a:r>
                        <a:rPr lang="en-GB" sz="1100" dirty="0"/>
                        <a:t>Early Learning Goals</a:t>
                      </a:r>
                    </a:p>
                  </a:txBody>
                  <a:tcPr/>
                </a:tc>
                <a:tc hMerge="1">
                  <a:txBody>
                    <a:bodyPr/>
                    <a:lstStyle/>
                    <a:p>
                      <a:endParaRPr lang="en-GB"/>
                    </a:p>
                  </a:txBody>
                  <a:tcPr/>
                </a:tc>
                <a:tc gridSpan="4">
                  <a:txBody>
                    <a:bodyPr/>
                    <a:lstStyle/>
                    <a:p>
                      <a:pPr algn="ctr"/>
                      <a:r>
                        <a:rPr lang="en-GB" sz="1100" dirty="0"/>
                        <a:t>Substantive Knowledge </a:t>
                      </a:r>
                    </a:p>
                  </a:txBody>
                  <a:tcPr/>
                </a:tc>
                <a:tc hMerge="1">
                  <a:txBody>
                    <a:bodyPr/>
                    <a:lstStyle/>
                    <a:p>
                      <a:pPr algn="ctr"/>
                      <a:endParaRPr lang="en-GB" sz="1100" dirty="0"/>
                    </a:p>
                  </a:txBody>
                  <a:tcPr/>
                </a:tc>
                <a:tc hMerge="1">
                  <a:txBody>
                    <a:bodyPr/>
                    <a:lstStyle/>
                    <a:p>
                      <a:endParaRPr lang="en-GB"/>
                    </a:p>
                  </a:txBody>
                  <a:tcPr/>
                </a:tc>
                <a:tc hMerge="1">
                  <a:txBody>
                    <a:bodyPr/>
                    <a:lstStyle/>
                    <a:p>
                      <a:pPr algn="ctr"/>
                      <a:endParaRPr lang="en-GB" sz="1100" dirty="0"/>
                    </a:p>
                  </a:txBody>
                  <a:tcPr/>
                </a:tc>
                <a:tc gridSpan="2">
                  <a:txBody>
                    <a:bodyPr/>
                    <a:lstStyle/>
                    <a:p>
                      <a:pPr algn="ctr"/>
                      <a:r>
                        <a:rPr lang="en-GB" sz="1100" dirty="0"/>
                        <a:t>Vocabulary</a:t>
                      </a:r>
                    </a:p>
                  </a:txBody>
                  <a:tcPr/>
                </a:tc>
                <a:tc hMerge="1">
                  <a:txBody>
                    <a:bodyPr/>
                    <a:lstStyle/>
                    <a:p>
                      <a:endParaRPr lang="en-GB" dirty="0"/>
                    </a:p>
                  </a:txBody>
                  <a:tcPr/>
                </a:tc>
                <a:extLst>
                  <a:ext uri="{0D108BD9-81ED-4DB2-BD59-A6C34878D82A}">
                    <a16:rowId xmlns:a16="http://schemas.microsoft.com/office/drawing/2014/main" val="96402867"/>
                  </a:ext>
                </a:extLst>
              </a:tr>
              <a:tr h="680379">
                <a:tc rowSpan="3" gridSpan="2">
                  <a:txBody>
                    <a:bodyPr/>
                    <a:lstStyle/>
                    <a:p>
                      <a:pPr marL="171450" lvl="0" indent="-171450">
                        <a:buFont typeface="Arial" panose="020B0604020202020204" pitchFamily="34" charset="0"/>
                        <a:buChar char="•"/>
                      </a:pPr>
                      <a:endParaRPr lang="en-GB" sz="1100" u="none" strike="noStrike" kern="1200" dirty="0">
                        <a:solidFill>
                          <a:schemeClr val="tx1"/>
                        </a:solidFill>
                        <a:effectLst/>
                        <a:latin typeface="+mn-lt"/>
                        <a:ea typeface="+mn-ea"/>
                        <a:cs typeface="+mn-cs"/>
                      </a:endParaRPr>
                    </a:p>
                  </a:txBody>
                  <a:tcPr/>
                </a:tc>
                <a:tc rowSpan="3" hMerge="1">
                  <a:txBody>
                    <a:bodyPr/>
                    <a:lstStyle/>
                    <a:p>
                      <a:endParaRPr lang="en-GB"/>
                    </a:p>
                  </a:txBody>
                  <a:tcPr/>
                </a:tc>
                <a:tc rowSpan="7" gridSpan="4">
                  <a:txBody>
                    <a:bodyPr/>
                    <a:lstStyle/>
                    <a:p>
                      <a:pPr lvl="0"/>
                      <a:r>
                        <a:rPr lang="en-GB" sz="1400" dirty="0">
                          <a:solidFill>
                            <a:srgbClr val="FF0000"/>
                          </a:solidFill>
                        </a:rPr>
                        <a:t>Show an interest in exploring the objects.</a:t>
                      </a:r>
                    </a:p>
                    <a:p>
                      <a:pPr lvl="0"/>
                      <a:r>
                        <a:rPr lang="en-GB" sz="1400" dirty="0">
                          <a:solidFill>
                            <a:srgbClr val="FF0000"/>
                          </a:solidFill>
                        </a:rPr>
                        <a:t>Assimilate new vocabulary given by an adult or peer and use it themselves.</a:t>
                      </a:r>
                    </a:p>
                    <a:p>
                      <a:pPr lvl="0"/>
                      <a:r>
                        <a:rPr lang="en-GB" sz="1400" dirty="0">
                          <a:solidFill>
                            <a:srgbClr val="FF0000"/>
                          </a:solidFill>
                        </a:rPr>
                        <a:t>Ask relevant questions about the objects.</a:t>
                      </a:r>
                    </a:p>
                    <a:p>
                      <a:pPr lvl="0"/>
                      <a:r>
                        <a:rPr lang="en-GB" sz="1400" dirty="0">
                          <a:solidFill>
                            <a:srgbClr val="FF0000"/>
                          </a:solidFill>
                        </a:rPr>
                        <a:t>Show critical thinking or problem-solving skills when exploring the items.</a:t>
                      </a:r>
                    </a:p>
                    <a:p>
                      <a:pPr lvl="0"/>
                      <a:r>
                        <a:rPr lang="en-GB" sz="1400" dirty="0">
                          <a:solidFill>
                            <a:srgbClr val="FF0000"/>
                          </a:solidFill>
                        </a:rPr>
                        <a:t>Show pre-existing knowledge of the names or uses of any of the items.</a:t>
                      </a:r>
                    </a:p>
                    <a:p>
                      <a:pPr lvl="0"/>
                      <a:endParaRPr lang="en-GB" sz="1400" dirty="0">
                        <a:solidFill>
                          <a:srgbClr val="7030A0"/>
                        </a:solidFill>
                      </a:endParaRPr>
                    </a:p>
                    <a:p>
                      <a:pPr lvl="0"/>
                      <a:r>
                        <a:rPr lang="en-GB" sz="1400" dirty="0">
                          <a:solidFill>
                            <a:srgbClr val="FF6600"/>
                          </a:solidFill>
                        </a:rPr>
                        <a:t>Show an interest in exploring the objects.</a:t>
                      </a:r>
                    </a:p>
                    <a:p>
                      <a:pPr lvl="0"/>
                      <a:r>
                        <a:rPr lang="en-GB" sz="1400" dirty="0">
                          <a:solidFill>
                            <a:srgbClr val="FF6600"/>
                          </a:solidFill>
                        </a:rPr>
                        <a:t>Assimilate new vocabulary given by an adult or peer and use it themselves.</a:t>
                      </a:r>
                    </a:p>
                    <a:p>
                      <a:pPr lvl="0"/>
                      <a:r>
                        <a:rPr lang="en-GB" sz="1400" dirty="0">
                          <a:solidFill>
                            <a:srgbClr val="FF6600"/>
                          </a:solidFill>
                        </a:rPr>
                        <a:t>Ask relevant questions about the objects.</a:t>
                      </a:r>
                    </a:p>
                    <a:p>
                      <a:pPr lvl="0"/>
                      <a:r>
                        <a:rPr lang="en-GB" sz="1400" dirty="0">
                          <a:solidFill>
                            <a:srgbClr val="FF6600"/>
                          </a:solidFill>
                        </a:rPr>
                        <a:t>Show critical thinking or problem solving skills when exploring the items (</a:t>
                      </a:r>
                      <a:r>
                        <a:rPr lang="en-GB" sz="1400" dirty="0" err="1">
                          <a:solidFill>
                            <a:srgbClr val="FF6600"/>
                          </a:solidFill>
                        </a:rPr>
                        <a:t>eg.</a:t>
                      </a:r>
                      <a:r>
                        <a:rPr lang="en-GB" sz="1400" dirty="0">
                          <a:solidFill>
                            <a:srgbClr val="FF6600"/>
                          </a:solidFill>
                        </a:rPr>
                        <a:t> how to take out and replace batteries).</a:t>
                      </a:r>
                    </a:p>
                    <a:p>
                      <a:pPr lvl="0"/>
                      <a:r>
                        <a:rPr lang="en-GB" sz="1400" dirty="0">
                          <a:solidFill>
                            <a:srgbClr val="FF6600"/>
                          </a:solidFill>
                        </a:rPr>
                        <a:t>Provide any pre-existing knowledge of the names or uses of any of the items.</a:t>
                      </a:r>
                    </a:p>
                    <a:p>
                      <a:pPr lvl="0"/>
                      <a:r>
                        <a:rPr lang="en-GB" sz="1400" dirty="0">
                          <a:solidFill>
                            <a:srgbClr val="FF6600"/>
                          </a:solidFill>
                        </a:rPr>
                        <a:t>Match the objects on the tuff tray to the relevant picture.</a:t>
                      </a:r>
                    </a:p>
                    <a:p>
                      <a:pPr lvl="0"/>
                      <a:r>
                        <a:rPr lang="en-GB" sz="1400" dirty="0">
                          <a:solidFill>
                            <a:srgbClr val="FF6600"/>
                          </a:solidFill>
                        </a:rPr>
                        <a:t>Make connections with technology used at home.</a:t>
                      </a:r>
                    </a:p>
                    <a:p>
                      <a:pPr lvl="0"/>
                      <a:endParaRPr lang="en-GB" sz="1400" dirty="0">
                        <a:solidFill>
                          <a:srgbClr val="7030A0"/>
                        </a:solidFill>
                      </a:endParaRPr>
                    </a:p>
                    <a:p>
                      <a:pPr lvl="0"/>
                      <a:r>
                        <a:rPr lang="en-GB" sz="1400" dirty="0">
                          <a:solidFill>
                            <a:srgbClr val="FFCC00"/>
                          </a:solidFill>
                        </a:rPr>
                        <a:t>Show any prior knowledge of using a camera or tablet to take a photograph.</a:t>
                      </a:r>
                    </a:p>
                    <a:p>
                      <a:pPr lvl="0"/>
                      <a:r>
                        <a:rPr lang="en-GB" sz="1400" dirty="0">
                          <a:solidFill>
                            <a:srgbClr val="FFCC00"/>
                          </a:solidFill>
                        </a:rPr>
                        <a:t>Take a photograph independently or do they need support.</a:t>
                      </a:r>
                    </a:p>
                    <a:p>
                      <a:pPr lvl="0"/>
                      <a:r>
                        <a:rPr lang="en-GB" sz="1400" dirty="0">
                          <a:solidFill>
                            <a:srgbClr val="FFCC00"/>
                          </a:solidFill>
                        </a:rPr>
                        <a:t>Show an interest in making sure they take a photo correctly (subject is in shot, not blurry).</a:t>
                      </a:r>
                      <a:br>
                        <a:rPr lang="en-GB" sz="1400" dirty="0">
                          <a:solidFill>
                            <a:srgbClr val="FFCC00"/>
                          </a:solidFill>
                        </a:rPr>
                      </a:br>
                      <a:r>
                        <a:rPr lang="en-GB" sz="1400" dirty="0">
                          <a:solidFill>
                            <a:srgbClr val="FFCC00"/>
                          </a:solidFill>
                        </a:rPr>
                        <a:t>Make connections with taking photographs at home.</a:t>
                      </a:r>
                    </a:p>
                    <a:p>
                      <a:pPr lvl="0"/>
                      <a:endParaRPr lang="en-GB" sz="1400" dirty="0">
                        <a:solidFill>
                          <a:srgbClr val="7030A0"/>
                        </a:solidFill>
                      </a:endParaRPr>
                    </a:p>
                    <a:p>
                      <a:pPr lvl="0"/>
                      <a:r>
                        <a:rPr lang="en-GB" sz="1400" dirty="0">
                          <a:solidFill>
                            <a:srgbClr val="00B050"/>
                          </a:solidFill>
                        </a:rPr>
                        <a:t>Recall how to use a camera or tablet to take a photograph.</a:t>
                      </a:r>
                    </a:p>
                    <a:p>
                      <a:pPr lvl="0"/>
                      <a:r>
                        <a:rPr lang="en-GB" sz="1400" dirty="0">
                          <a:solidFill>
                            <a:srgbClr val="00B050"/>
                          </a:solidFill>
                        </a:rPr>
                        <a:t>Take photographs independently or do they need support.</a:t>
                      </a:r>
                    </a:p>
                    <a:p>
                      <a:pPr lvl="0"/>
                      <a:r>
                        <a:rPr lang="en-GB" sz="1400" dirty="0">
                          <a:solidFill>
                            <a:srgbClr val="00B050"/>
                          </a:solidFill>
                        </a:rPr>
                        <a:t>Show an interest in making sure they take a photo correctly (subject is in shot, not blurry).</a:t>
                      </a:r>
                    </a:p>
                    <a:p>
                      <a:pPr lvl="0"/>
                      <a:r>
                        <a:rPr lang="en-GB" sz="1400" dirty="0">
                          <a:solidFill>
                            <a:srgbClr val="00B050"/>
                          </a:solidFill>
                        </a:rPr>
                        <a:t>Make connections with taking photographs at home.</a:t>
                      </a:r>
                    </a:p>
                    <a:p>
                      <a:pPr lvl="0"/>
                      <a:endParaRPr lang="en-GB" sz="1400" dirty="0">
                        <a:solidFill>
                          <a:srgbClr val="7030A0"/>
                        </a:solidFill>
                      </a:endParaRPr>
                    </a:p>
                    <a:p>
                      <a:pPr lvl="0"/>
                      <a:r>
                        <a:rPr lang="en-GB" sz="1400" dirty="0">
                          <a:solidFill>
                            <a:srgbClr val="0070C0"/>
                          </a:solidFill>
                        </a:rPr>
                        <a:t>Show any recollection of how to use the camera or tablet to take a photograph.</a:t>
                      </a:r>
                    </a:p>
                    <a:p>
                      <a:pPr lvl="0"/>
                      <a:r>
                        <a:rPr lang="en-GB" sz="1400" dirty="0">
                          <a:solidFill>
                            <a:srgbClr val="0070C0"/>
                          </a:solidFill>
                        </a:rPr>
                        <a:t>Aware of how to flip the screen so that they can see themselves.</a:t>
                      </a:r>
                    </a:p>
                    <a:p>
                      <a:pPr lvl="0"/>
                      <a:r>
                        <a:rPr lang="en-GB" sz="1400" dirty="0">
                          <a:solidFill>
                            <a:srgbClr val="0070C0"/>
                          </a:solidFill>
                        </a:rPr>
                        <a:t>Make any comments about what they can see as they look at themselves on the screen.</a:t>
                      </a:r>
                    </a:p>
                    <a:p>
                      <a:pPr lvl="0"/>
                      <a:r>
                        <a:rPr lang="en-GB" sz="1400" dirty="0">
                          <a:solidFill>
                            <a:srgbClr val="0070C0"/>
                          </a:solidFill>
                        </a:rPr>
                        <a:t>Able to talk about themselves in positive terms.</a:t>
                      </a:r>
                    </a:p>
                  </a:txBody>
                  <a:tcPr/>
                </a:tc>
                <a:tc rowSpan="7" hMerge="1">
                  <a:txBody>
                    <a:bodyPr/>
                    <a:lstStyle/>
                    <a:p>
                      <a:endParaRPr lang="en-GB" sz="1100" dirty="0"/>
                    </a:p>
                  </a:txBody>
                  <a:tcPr/>
                </a:tc>
                <a:tc rowSpan="7" hMerge="1">
                  <a:txBody>
                    <a:bodyPr/>
                    <a:lstStyle/>
                    <a:p>
                      <a:endParaRPr lang="en-GB"/>
                    </a:p>
                  </a:txBody>
                  <a:tcPr/>
                </a:tc>
                <a:tc rowSpan="7" hMerge="1">
                  <a:txBody>
                    <a:bodyPr/>
                    <a:lstStyle/>
                    <a:p>
                      <a:endParaRPr lang="en-GB" sz="1100" dirty="0"/>
                    </a:p>
                  </a:txBody>
                  <a:tcPr/>
                </a:tc>
                <a:tc gridSpan="2">
                  <a:txBody>
                    <a:bodyPr/>
                    <a:lstStyle/>
                    <a:p>
                      <a:r>
                        <a:rPr lang="en-GB" sz="1100" i="1" dirty="0"/>
                        <a:t>batt</a:t>
                      </a:r>
                      <a:r>
                        <a:rPr lang="en-GB" sz="1000" i="1" dirty="0"/>
                        <a:t>eries, behind, blurred, blurry, buttons, camera, capture, clear, lick, computer, computer tower, crisp, digital camera, dial, digital clock, electricity, electric toothbrush, gallery, hard-drive, image, iPad, keyboard, keys, larger, lens, memory, mobile phones, monitor, motherboard, mouse, off, on, on top of, open, photograph, photographer, picture, point, power, pull, push, record, remote control, shoot, shut, smaller, speaker, still, system fan, tablets, technology, tinker, twist, under, USB stick, walkie-talkies </a:t>
                      </a:r>
                      <a:endParaRPr lang="en-GB" sz="1000" b="0" i="1" dirty="0"/>
                    </a:p>
                  </a:txBody>
                  <a:tcPr/>
                </a:tc>
                <a:tc hMerge="1">
                  <a:txBody>
                    <a:bodyPr/>
                    <a:lstStyle/>
                    <a:p>
                      <a:endParaRPr lang="en-GB" dirty="0"/>
                    </a:p>
                  </a:txBody>
                  <a:tcPr/>
                </a:tc>
                <a:extLst>
                  <a:ext uri="{0D108BD9-81ED-4DB2-BD59-A6C34878D82A}">
                    <a16:rowId xmlns:a16="http://schemas.microsoft.com/office/drawing/2014/main" val="1267818584"/>
                  </a:ext>
                </a:extLst>
              </a:tr>
              <a:tr h="255251">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r>
                        <a:rPr lang="en-GB" sz="1100" dirty="0"/>
                        <a:t>App of the Term </a:t>
                      </a:r>
                    </a:p>
                  </a:txBody>
                  <a:tcPr/>
                </a:tc>
                <a:tc>
                  <a:txBody>
                    <a:bodyPr/>
                    <a:lstStyle/>
                    <a:p>
                      <a:r>
                        <a:rPr lang="en-GB" sz="1100" dirty="0"/>
                        <a:t>Continuous Provision</a:t>
                      </a:r>
                    </a:p>
                  </a:txBody>
                  <a:tcPr/>
                </a:tc>
                <a:extLst>
                  <a:ext uri="{0D108BD9-81ED-4DB2-BD59-A6C34878D82A}">
                    <a16:rowId xmlns:a16="http://schemas.microsoft.com/office/drawing/2014/main" val="1698299168"/>
                  </a:ext>
                </a:extLst>
              </a:tr>
              <a:tr h="1602766">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pPr algn="ctr"/>
                      <a:br>
                        <a:rPr lang="en-GB" sz="1100" dirty="0"/>
                      </a:br>
                      <a:br>
                        <a:rPr lang="en-GB" sz="1100" dirty="0"/>
                      </a:br>
                      <a:br>
                        <a:rPr lang="en-GB" sz="1100" dirty="0"/>
                      </a:br>
                      <a:br>
                        <a:rPr lang="en-GB" sz="1100" dirty="0"/>
                      </a:br>
                      <a:br>
                        <a:rPr lang="en-GB" sz="1100" dirty="0"/>
                      </a:br>
                      <a:endParaRPr lang="en-GB" sz="1100" dirty="0"/>
                    </a:p>
                    <a:p>
                      <a:pPr algn="ctr"/>
                      <a:endParaRPr lang="en-GB" sz="1100" dirty="0"/>
                    </a:p>
                    <a:p>
                      <a:pPr marL="0" marR="0" lvl="0" indent="0" algn="ctr" defTabSz="1280160" rtl="0" eaLnBrk="1" fontAlgn="auto" latinLnBrk="0" hangingPunct="1">
                        <a:lnSpc>
                          <a:spcPct val="100000"/>
                        </a:lnSpc>
                        <a:spcBef>
                          <a:spcPts val="0"/>
                        </a:spcBef>
                        <a:spcAft>
                          <a:spcPts val="0"/>
                        </a:spcAft>
                        <a:buClrTx/>
                        <a:buSzTx/>
                        <a:buFontTx/>
                        <a:buNone/>
                        <a:tabLst/>
                        <a:defRPr/>
                      </a:pPr>
                      <a:r>
                        <a:rPr lang="en-GB" sz="1100" b="1" dirty="0"/>
                        <a:t>Camera</a:t>
                      </a:r>
                    </a:p>
                    <a:p>
                      <a:pPr algn="ctr"/>
                      <a:endParaRPr lang="en-GB" sz="1100" dirty="0"/>
                    </a:p>
                  </a:txBody>
                  <a:tcPr/>
                </a:tc>
                <a:tc>
                  <a:txBody>
                    <a:bodyPr/>
                    <a:lstStyle/>
                    <a:p>
                      <a:pPr marL="171450" indent="-171450">
                        <a:buFont typeface="Arial" panose="020B0604020202020204" pitchFamily="34" charset="0"/>
                        <a:buChar char="•"/>
                      </a:pPr>
                      <a:r>
                        <a:rPr lang="en-GB" sz="1100" dirty="0"/>
                        <a:t>Tinker trays </a:t>
                      </a:r>
                    </a:p>
                    <a:p>
                      <a:pPr marL="171450" indent="-171450">
                        <a:buFont typeface="Arial" panose="020B0604020202020204" pitchFamily="34" charset="0"/>
                        <a:buChar char="•"/>
                      </a:pPr>
                      <a:r>
                        <a:rPr lang="en-GB" sz="1100" dirty="0"/>
                        <a:t>Selection of devices (old and new) </a:t>
                      </a:r>
                    </a:p>
                    <a:p>
                      <a:endParaRPr lang="en-GB" sz="1100" dirty="0"/>
                    </a:p>
                  </a:txBody>
                  <a:tcPr/>
                </a:tc>
                <a:extLst>
                  <a:ext uri="{0D108BD9-81ED-4DB2-BD59-A6C34878D82A}">
                    <a16:rowId xmlns:a16="http://schemas.microsoft.com/office/drawing/2014/main" val="3817116731"/>
                  </a:ext>
                </a:extLst>
              </a:tr>
              <a:tr h="255251">
                <a:tc gridSpan="2">
                  <a:txBody>
                    <a:bodyPr/>
                    <a:lstStyle/>
                    <a:p>
                      <a:pPr algn="ctr"/>
                      <a:r>
                        <a:rPr lang="en-GB" sz="1100" dirty="0"/>
                        <a:t>Education for a Connected World Links</a:t>
                      </a:r>
                    </a:p>
                  </a:txBody>
                  <a:tcPr/>
                </a:tc>
                <a:tc hMerge="1">
                  <a:txBody>
                    <a:bodyPr/>
                    <a:lstStyle/>
                    <a:p>
                      <a:endParaRPr lang="en-GB"/>
                    </a:p>
                  </a:txBody>
                  <a:tcPr/>
                </a:tc>
                <a:tc gridSpan="4" vMerge="1">
                  <a:txBody>
                    <a:bodyPr/>
                    <a:lstStyle/>
                    <a:p>
                      <a:pPr algn="ctr"/>
                      <a:endParaRPr lang="en-GB" sz="1100" dirty="0"/>
                    </a:p>
                  </a:txBody>
                  <a:tcPr/>
                </a:tc>
                <a:tc hMerge="1" vMerge="1">
                  <a:txBody>
                    <a:bodyPr/>
                    <a:lstStyle/>
                    <a:p>
                      <a:pPr algn="ctr"/>
                      <a:endParaRPr lang="en-GB" sz="1100" dirty="0"/>
                    </a:p>
                  </a:txBody>
                  <a:tcPr/>
                </a:tc>
                <a:tc hMerge="1" vMerge="1">
                  <a:txBody>
                    <a:bodyPr/>
                    <a:lstStyle/>
                    <a:p>
                      <a:endParaRPr lang="en-GB"/>
                    </a:p>
                  </a:txBody>
                  <a:tcPr/>
                </a:tc>
                <a:tc hMerge="1" vMerge="1">
                  <a:txBody>
                    <a:bodyPr/>
                    <a:lstStyle/>
                    <a:p>
                      <a:pPr algn="ctr"/>
                      <a:endParaRPr lang="en-GB" sz="1100" dirty="0"/>
                    </a:p>
                  </a:txBody>
                  <a:tcPr/>
                </a:tc>
                <a:tc gridSpan="2">
                  <a:txBody>
                    <a:bodyPr/>
                    <a:lstStyle/>
                    <a:p>
                      <a:pPr algn="ctr"/>
                      <a:r>
                        <a:rPr lang="en-GB" sz="1100" dirty="0"/>
                        <a:t>Disciplinary Knowledge</a:t>
                      </a:r>
                    </a:p>
                  </a:txBody>
                  <a:tcPr/>
                </a:tc>
                <a:tc hMerge="1">
                  <a:txBody>
                    <a:bodyPr/>
                    <a:lstStyle/>
                    <a:p>
                      <a:endParaRPr lang="en-GB" sz="1100" dirty="0"/>
                    </a:p>
                  </a:txBody>
                  <a:tcPr/>
                </a:tc>
                <a:extLst>
                  <a:ext uri="{0D108BD9-81ED-4DB2-BD59-A6C34878D82A}">
                    <a16:rowId xmlns:a16="http://schemas.microsoft.com/office/drawing/2014/main" val="2656242789"/>
                  </a:ext>
                </a:extLst>
              </a:tr>
              <a:tr h="2537499">
                <a:tc gridSpan="2">
                  <a:txBody>
                    <a:bodyPr/>
                    <a:lstStyle/>
                    <a:p>
                      <a:endParaRPr lang="en-GB" sz="1100" dirty="0"/>
                    </a:p>
                  </a:txBody>
                  <a:tcPr/>
                </a:tc>
                <a:tc hMerge="1">
                  <a:txBody>
                    <a:bodyPr/>
                    <a:lstStyle/>
                    <a:p>
                      <a:endParaRPr lang="en-GB"/>
                    </a:p>
                  </a:txBody>
                  <a:tcPr/>
                </a:tc>
                <a:tc gridSpan="4" vMerge="1">
                  <a:txBody>
                    <a:bodyPr/>
                    <a:lstStyle/>
                    <a:p>
                      <a:endParaRPr lang="en-GB" dirty="0"/>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rowSpan="3" gridSpan="2">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mn-cs"/>
                        </a:rPr>
                        <a:t>1. </a:t>
                      </a:r>
                      <a:r>
                        <a:rPr lang="en-GB" sz="1100" dirty="0"/>
                        <a:t>To learn how to explore and tinker with hardware to develop familiarity and introduce relevant vocabulary.</a:t>
                      </a:r>
                      <a:endParaRPr lang="en-GB" sz="110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sz="1100" dirty="0"/>
                        <a:t>2. To recognise that a range of technology is used in places such as homes and schools.</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mn-cs"/>
                        </a:rPr>
                        <a:t>3. </a:t>
                      </a:r>
                      <a:r>
                        <a:rPr lang="en-GB" sz="1100" dirty="0"/>
                        <a:t>To continue to make connections with technology used at home and at school. To use new vocabulary in everyday conversation and play. To learn how to operate a camera and/or iPad and use them to take photos.</a:t>
                      </a: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mn-cs"/>
                        </a:rPr>
                        <a:t>4. </a:t>
                      </a:r>
                      <a:r>
                        <a:rPr lang="en-GB" sz="1100" dirty="0"/>
                        <a:t>To use a camera or tablet to take photographs of objects in the environment. To recall how to use a camera or tablet to take a photograph and do so independently.</a:t>
                      </a:r>
                      <a:endParaRPr lang="en-GB" sz="110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GB" sz="1100" kern="1200" dirty="0">
                          <a:solidFill>
                            <a:schemeClr val="tx1"/>
                          </a:solidFill>
                          <a:effectLst/>
                          <a:latin typeface="+mn-lt"/>
                          <a:ea typeface="+mn-ea"/>
                          <a:cs typeface="+mn-cs"/>
                        </a:rPr>
                        <a:t>5. </a:t>
                      </a:r>
                      <a:r>
                        <a:rPr lang="en-GB" sz="1100" dirty="0"/>
                        <a:t>To use a camera or tablet to take a photograph of themselves, by inverting the screen. To recall how to use a camera or tablet to take a photograph and do so independently.</a:t>
                      </a:r>
                    </a:p>
                  </a:txBody>
                  <a:tcPr/>
                </a:tc>
                <a:tc rowSpan="3" hMerge="1">
                  <a:txBody>
                    <a:bodyPr/>
                    <a:lstStyle/>
                    <a:p>
                      <a:endParaRPr lang="en-GB" sz="1100" dirty="0"/>
                    </a:p>
                  </a:txBody>
                  <a:tcPr/>
                </a:tc>
                <a:extLst>
                  <a:ext uri="{0D108BD9-81ED-4DB2-BD59-A6C34878D82A}">
                    <a16:rowId xmlns:a16="http://schemas.microsoft.com/office/drawing/2014/main" val="1740481448"/>
                  </a:ext>
                </a:extLst>
              </a:tr>
              <a:tr h="255251">
                <a:tc gridSpan="2">
                  <a:txBody>
                    <a:bodyPr/>
                    <a:lstStyle/>
                    <a:p>
                      <a:pPr algn="ctr"/>
                      <a:r>
                        <a:rPr lang="en-GB" sz="1100" dirty="0"/>
                        <a:t>Future Learning</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857866412"/>
                  </a:ext>
                </a:extLst>
              </a:tr>
              <a:tr h="675307">
                <a:tc gridSpan="2">
                  <a:txBody>
                    <a:bodyPr/>
                    <a:lstStyle/>
                    <a:p>
                      <a:r>
                        <a:rPr lang="en-GB" sz="1100" dirty="0"/>
                        <a:t>Year 1 – Creating Media</a:t>
                      </a:r>
                    </a:p>
                    <a:p>
                      <a:r>
                        <a:rPr lang="en-GB" sz="1100" dirty="0"/>
                        <a:t>Digital Writing </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920928782"/>
                  </a:ext>
                </a:extLst>
              </a:tr>
              <a:tr h="320234">
                <a:tc gridSpan="8">
                  <a:txBody>
                    <a:bodyPr/>
                    <a:lstStyle/>
                    <a:p>
                      <a:pPr algn="ctr"/>
                      <a:r>
                        <a:rPr lang="en-GB" sz="1100" dirty="0"/>
                        <a:t>Teaching Ideas</a:t>
                      </a:r>
                    </a:p>
                  </a:txBody>
                  <a:tcPr/>
                </a:tc>
                <a:tc hMerge="1">
                  <a:txBody>
                    <a:bodyPr/>
                    <a:lstStyle/>
                    <a:p>
                      <a:endParaRPr lang="en-GB"/>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9749139"/>
                  </a:ext>
                </a:extLst>
              </a:tr>
              <a:tr h="496851">
                <a:tc>
                  <a:txBody>
                    <a:bodyPr/>
                    <a:lstStyle/>
                    <a:p>
                      <a:pPr algn="ctr"/>
                      <a:r>
                        <a:rPr lang="en-GB" sz="1600" dirty="0"/>
                        <a:t>Week One</a:t>
                      </a:r>
                    </a:p>
                  </a:txBody>
                  <a:tcPr/>
                </a:tc>
                <a:tc gridSpan="2">
                  <a:txBody>
                    <a:bodyPr/>
                    <a:lstStyle/>
                    <a:p>
                      <a:pPr algn="ctr"/>
                      <a:r>
                        <a:rPr lang="en-GB" sz="1600" dirty="0"/>
                        <a:t>Week Two</a:t>
                      </a:r>
                    </a:p>
                  </a:txBody>
                  <a:tcPr/>
                </a:tc>
                <a:tc hMerge="1">
                  <a:txBody>
                    <a:bodyPr/>
                    <a:lstStyle/>
                    <a:p>
                      <a:endParaRPr lang="en-GB"/>
                    </a:p>
                  </a:txBody>
                  <a:tcPr/>
                </a:tc>
                <a:tc>
                  <a:txBody>
                    <a:bodyPr/>
                    <a:lstStyle/>
                    <a:p>
                      <a:pPr algn="ctr"/>
                      <a:r>
                        <a:rPr lang="en-GB" sz="1600" dirty="0"/>
                        <a:t>Week Three</a:t>
                      </a:r>
                    </a:p>
                  </a:txBody>
                  <a:tcPr/>
                </a:tc>
                <a:tc>
                  <a:txBody>
                    <a:bodyPr/>
                    <a:lstStyle/>
                    <a:p>
                      <a:pPr algn="ctr"/>
                      <a:r>
                        <a:rPr lang="en-GB" sz="1600" dirty="0"/>
                        <a:t>Week Four</a:t>
                      </a:r>
                    </a:p>
                  </a:txBody>
                  <a:tcPr/>
                </a:tc>
                <a:tc gridSpan="2">
                  <a:txBody>
                    <a:bodyPr/>
                    <a:lstStyle/>
                    <a:p>
                      <a:pPr algn="ctr"/>
                      <a:r>
                        <a:rPr lang="en-GB" sz="1600" dirty="0"/>
                        <a:t>Week Five </a:t>
                      </a:r>
                    </a:p>
                  </a:txBody>
                  <a:tcPr/>
                </a:tc>
                <a:tc hMerge="1">
                  <a:txBody>
                    <a:bodyPr/>
                    <a:lstStyle/>
                    <a:p>
                      <a:endParaRPr lang="en-GB"/>
                    </a:p>
                  </a:txBody>
                  <a:tcPr/>
                </a:tc>
                <a:tc>
                  <a:txBody>
                    <a:bodyPr/>
                    <a:lstStyle/>
                    <a:p>
                      <a:pPr algn="ctr"/>
                      <a:r>
                        <a:rPr lang="en-GB" sz="1600" dirty="0"/>
                        <a:t>Week Six</a:t>
                      </a:r>
                    </a:p>
                  </a:txBody>
                  <a:tcPr/>
                </a:tc>
                <a:extLst>
                  <a:ext uri="{0D108BD9-81ED-4DB2-BD59-A6C34878D82A}">
                    <a16:rowId xmlns:a16="http://schemas.microsoft.com/office/drawing/2014/main" val="560451775"/>
                  </a:ext>
                </a:extLst>
              </a:tr>
              <a:tr h="1260619">
                <a:tc>
                  <a:txBody>
                    <a:bodyPr/>
                    <a:lstStyle/>
                    <a:p>
                      <a:pPr algn="ctr"/>
                      <a:r>
                        <a:rPr lang="en-GB" sz="1100" dirty="0">
                          <a:solidFill>
                            <a:srgbClr val="FF0000"/>
                          </a:solidFill>
                        </a:rPr>
                        <a:t>Explore hardware tinker tray</a:t>
                      </a:r>
                    </a:p>
                  </a:txBody>
                  <a:tcPr/>
                </a:tc>
                <a:tc gridSpan="2">
                  <a:txBody>
                    <a:bodyPr/>
                    <a:lstStyle/>
                    <a:p>
                      <a:pPr algn="ctr"/>
                      <a:r>
                        <a:rPr lang="en-GB" sz="1100" dirty="0">
                          <a:solidFill>
                            <a:srgbClr val="FF6600"/>
                          </a:solidFill>
                        </a:rPr>
                        <a:t>Real world tinker tray</a:t>
                      </a:r>
                    </a:p>
                  </a:txBody>
                  <a:tcPr/>
                </a:tc>
                <a:tc hMerge="1">
                  <a:txBody>
                    <a:bodyPr/>
                    <a:lstStyle/>
                    <a:p>
                      <a:endParaRPr lang="en-GB"/>
                    </a:p>
                  </a:txBody>
                  <a:tcPr/>
                </a:tc>
                <a:tc>
                  <a:txBody>
                    <a:bodyPr/>
                    <a:lstStyle/>
                    <a:p>
                      <a:pPr algn="ctr"/>
                      <a:r>
                        <a:rPr lang="en-GB" sz="1100" dirty="0">
                          <a:solidFill>
                            <a:schemeClr val="accent4"/>
                          </a:solidFill>
                        </a:rPr>
                        <a:t>Pictures of play</a:t>
                      </a:r>
                    </a:p>
                  </a:txBody>
                  <a:tcPr/>
                </a:tc>
                <a:tc>
                  <a:txBody>
                    <a:bodyPr/>
                    <a:lstStyle/>
                    <a:p>
                      <a:pPr algn="ctr"/>
                      <a:r>
                        <a:rPr lang="en-GB" sz="1100" dirty="0">
                          <a:solidFill>
                            <a:srgbClr val="00B050"/>
                          </a:solidFill>
                        </a:rPr>
                        <a:t>Picture walk</a:t>
                      </a:r>
                    </a:p>
                  </a:txBody>
                  <a:tcPr/>
                </a:tc>
                <a:tc gridSpan="2">
                  <a:txBody>
                    <a:bodyPr/>
                    <a:lstStyle/>
                    <a:p>
                      <a:pPr algn="ctr"/>
                      <a:r>
                        <a:rPr lang="en-GB" sz="1100" dirty="0">
                          <a:solidFill>
                            <a:srgbClr val="0070C0"/>
                          </a:solidFill>
                        </a:rPr>
                        <a:t>Class photo album</a:t>
                      </a:r>
                    </a:p>
                  </a:txBody>
                  <a:tcPr/>
                </a:tc>
                <a:tc hMerge="1">
                  <a:txBody>
                    <a:bodyPr/>
                    <a:lstStyle/>
                    <a:p>
                      <a:endParaRPr lang="en-GB"/>
                    </a:p>
                  </a:txBody>
                  <a:tcPr/>
                </a:tc>
                <a:tc>
                  <a:txBody>
                    <a:bodyPr/>
                    <a:lstStyle/>
                    <a:p>
                      <a:pPr algn="ctr"/>
                      <a:endParaRPr lang="en-GB" sz="1100" dirty="0">
                        <a:solidFill>
                          <a:srgbClr val="7030A0"/>
                        </a:solidFill>
                      </a:endParaRPr>
                    </a:p>
                  </a:txBody>
                  <a:tcPr/>
                </a:tc>
                <a:extLst>
                  <a:ext uri="{0D108BD9-81ED-4DB2-BD59-A6C34878D82A}">
                    <a16:rowId xmlns:a16="http://schemas.microsoft.com/office/drawing/2014/main" val="3235056895"/>
                  </a:ext>
                </a:extLst>
              </a:tr>
            </a:tbl>
          </a:graphicData>
        </a:graphic>
      </p:graphicFrame>
      <p:sp>
        <p:nvSpPr>
          <p:cNvPr id="28" name="TextBox 27"/>
          <p:cNvSpPr txBox="1"/>
          <p:nvPr/>
        </p:nvSpPr>
        <p:spPr>
          <a:xfrm>
            <a:off x="1851273" y="262826"/>
            <a:ext cx="9481717"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Year group: EYFS / Term: Spring 2 / Topic: Computing Systems &amp; Networks (Exploring Hardware)</a:t>
            </a:r>
          </a:p>
        </p:txBody>
      </p:sp>
      <p:pic>
        <p:nvPicPr>
          <p:cNvPr id="2" name="Picture 1"/>
          <p:cNvPicPr>
            <a:picLocks noChangeAspect="1"/>
          </p:cNvPicPr>
          <p:nvPr/>
        </p:nvPicPr>
        <p:blipFill>
          <a:blip r:embed="rId2"/>
          <a:stretch>
            <a:fillRect/>
          </a:stretch>
        </p:blipFill>
        <p:spPr>
          <a:xfrm>
            <a:off x="11666920" y="219374"/>
            <a:ext cx="646424" cy="675542"/>
          </a:xfrm>
          <a:prstGeom prst="rect">
            <a:avLst/>
          </a:prstGeom>
        </p:spPr>
      </p:pic>
      <p:pic>
        <p:nvPicPr>
          <p:cNvPr id="6" name="Picture 5">
            <a:extLst>
              <a:ext uri="{FF2B5EF4-FFF2-40B4-BE49-F238E27FC236}">
                <a16:creationId xmlns:a16="http://schemas.microsoft.com/office/drawing/2014/main" id="{362FF601-4E0B-4F14-9F4B-BC77015870EF}"/>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306839" y="2844580"/>
            <a:ext cx="964504" cy="939706"/>
          </a:xfrm>
          <a:prstGeom prst="rect">
            <a:avLst/>
          </a:prstGeom>
        </p:spPr>
      </p:pic>
    </p:spTree>
    <p:extLst>
      <p:ext uri="{BB962C8B-B14F-4D97-AF65-F5344CB8AC3E}">
        <p14:creationId xmlns:p14="http://schemas.microsoft.com/office/powerpoint/2010/main" val="696863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2801600" cy="9601200"/>
          </a:xfrm>
          <a:prstGeom prst="frame">
            <a:avLst>
              <a:gd name="adj1" fmla="val 2089"/>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305" tIns="31652" rIns="63305" bIns="31652" numCol="1" spcCol="0" rtlCol="0" fromWordArt="0" anchor="ctr" anchorCtr="0" forceAA="0" compatLnSpc="1">
            <a:prstTxWarp prst="textNoShape">
              <a:avLst/>
            </a:prstTxWarp>
            <a:noAutofit/>
          </a:bodyPr>
          <a:lstStyle/>
          <a:p>
            <a:pPr algn="ctr"/>
            <a:endParaRPr lang="en-GB" sz="1246">
              <a:solidFill>
                <a:schemeClr val="tx1"/>
              </a:solidFill>
            </a:endParaRPr>
          </a:p>
        </p:txBody>
      </p:sp>
      <p:sp>
        <p:nvSpPr>
          <p:cNvPr id="9" name="TextBox 8"/>
          <p:cNvSpPr txBox="1"/>
          <p:nvPr/>
        </p:nvSpPr>
        <p:spPr>
          <a:xfrm>
            <a:off x="5354167" y="262826"/>
            <a:ext cx="2093265" cy="348109"/>
          </a:xfrm>
          <a:prstGeom prst="rect">
            <a:avLst/>
          </a:prstGeom>
          <a:noFill/>
        </p:spPr>
        <p:txBody>
          <a:bodyPr wrap="none" rtlCol="0">
            <a:spAutoFit/>
          </a:bodyPr>
          <a:lstStyle/>
          <a:p>
            <a:r>
              <a:rPr lang="en-GB" sz="1662" dirty="0"/>
              <a:t>Unit 2: Roman Britain </a:t>
            </a:r>
          </a:p>
        </p:txBody>
      </p:sp>
      <p:graphicFrame>
        <p:nvGraphicFramePr>
          <p:cNvPr id="10" name="Table 9"/>
          <p:cNvGraphicFramePr>
            <a:graphicFrameLocks noGrp="1"/>
          </p:cNvGraphicFramePr>
          <p:nvPr>
            <p:extLst>
              <p:ext uri="{D42A27DB-BD31-4B8C-83A1-F6EECF244321}">
                <p14:modId xmlns:p14="http://schemas.microsoft.com/office/powerpoint/2010/main" val="3360042456"/>
              </p:ext>
            </p:extLst>
          </p:nvPr>
        </p:nvGraphicFramePr>
        <p:xfrm>
          <a:off x="330086" y="743715"/>
          <a:ext cx="12141426" cy="8689250"/>
        </p:xfrm>
        <a:graphic>
          <a:graphicData uri="http://schemas.openxmlformats.org/drawingml/2006/table">
            <a:tbl>
              <a:tblPr firstRow="1" bandRow="1">
                <a:tableStyleId>{5940675A-B579-460E-94D1-54222C63F5DA}</a:tableStyleId>
              </a:tblPr>
              <a:tblGrid>
                <a:gridCol w="2023571">
                  <a:extLst>
                    <a:ext uri="{9D8B030D-6E8A-4147-A177-3AD203B41FA5}">
                      <a16:colId xmlns:a16="http://schemas.microsoft.com/office/drawing/2014/main" val="3597595348"/>
                    </a:ext>
                  </a:extLst>
                </a:gridCol>
                <a:gridCol w="457276">
                  <a:extLst>
                    <a:ext uri="{9D8B030D-6E8A-4147-A177-3AD203B41FA5}">
                      <a16:colId xmlns:a16="http://schemas.microsoft.com/office/drawing/2014/main" val="1615232983"/>
                    </a:ext>
                  </a:extLst>
                </a:gridCol>
                <a:gridCol w="1566295">
                  <a:extLst>
                    <a:ext uri="{9D8B030D-6E8A-4147-A177-3AD203B41FA5}">
                      <a16:colId xmlns:a16="http://schemas.microsoft.com/office/drawing/2014/main" val="3415433277"/>
                    </a:ext>
                  </a:extLst>
                </a:gridCol>
                <a:gridCol w="2023571">
                  <a:extLst>
                    <a:ext uri="{9D8B030D-6E8A-4147-A177-3AD203B41FA5}">
                      <a16:colId xmlns:a16="http://schemas.microsoft.com/office/drawing/2014/main" val="1150712378"/>
                    </a:ext>
                  </a:extLst>
                </a:gridCol>
                <a:gridCol w="2023571">
                  <a:extLst>
                    <a:ext uri="{9D8B030D-6E8A-4147-A177-3AD203B41FA5}">
                      <a16:colId xmlns:a16="http://schemas.microsoft.com/office/drawing/2014/main" val="1772355279"/>
                    </a:ext>
                  </a:extLst>
                </a:gridCol>
                <a:gridCol w="731822">
                  <a:extLst>
                    <a:ext uri="{9D8B030D-6E8A-4147-A177-3AD203B41FA5}">
                      <a16:colId xmlns:a16="http://schemas.microsoft.com/office/drawing/2014/main" val="3947937341"/>
                    </a:ext>
                  </a:extLst>
                </a:gridCol>
                <a:gridCol w="1291749">
                  <a:extLst>
                    <a:ext uri="{9D8B030D-6E8A-4147-A177-3AD203B41FA5}">
                      <a16:colId xmlns:a16="http://schemas.microsoft.com/office/drawing/2014/main" val="845078378"/>
                    </a:ext>
                  </a:extLst>
                </a:gridCol>
                <a:gridCol w="2023571">
                  <a:extLst>
                    <a:ext uri="{9D8B030D-6E8A-4147-A177-3AD203B41FA5}">
                      <a16:colId xmlns:a16="http://schemas.microsoft.com/office/drawing/2014/main" val="3713051723"/>
                    </a:ext>
                  </a:extLst>
                </a:gridCol>
              </a:tblGrid>
              <a:tr h="255538">
                <a:tc gridSpan="2">
                  <a:txBody>
                    <a:bodyPr/>
                    <a:lstStyle/>
                    <a:p>
                      <a:pPr algn="ctr"/>
                      <a:r>
                        <a:rPr lang="en-GB" sz="1100" dirty="0"/>
                        <a:t>Early Learning Goals</a:t>
                      </a:r>
                    </a:p>
                  </a:txBody>
                  <a:tcPr/>
                </a:tc>
                <a:tc hMerge="1">
                  <a:txBody>
                    <a:bodyPr/>
                    <a:lstStyle/>
                    <a:p>
                      <a:endParaRPr lang="en-GB"/>
                    </a:p>
                  </a:txBody>
                  <a:tcPr/>
                </a:tc>
                <a:tc gridSpan="4">
                  <a:txBody>
                    <a:bodyPr/>
                    <a:lstStyle/>
                    <a:p>
                      <a:pPr algn="ctr"/>
                      <a:r>
                        <a:rPr lang="en-GB" sz="1100" dirty="0"/>
                        <a:t>Substantive Knowledge </a:t>
                      </a:r>
                    </a:p>
                  </a:txBody>
                  <a:tcPr/>
                </a:tc>
                <a:tc hMerge="1">
                  <a:txBody>
                    <a:bodyPr/>
                    <a:lstStyle/>
                    <a:p>
                      <a:pPr algn="ctr"/>
                      <a:endParaRPr lang="en-GB" sz="1100" dirty="0"/>
                    </a:p>
                  </a:txBody>
                  <a:tcPr/>
                </a:tc>
                <a:tc hMerge="1">
                  <a:txBody>
                    <a:bodyPr/>
                    <a:lstStyle/>
                    <a:p>
                      <a:endParaRPr lang="en-GB"/>
                    </a:p>
                  </a:txBody>
                  <a:tcPr/>
                </a:tc>
                <a:tc hMerge="1">
                  <a:txBody>
                    <a:bodyPr/>
                    <a:lstStyle/>
                    <a:p>
                      <a:pPr algn="ctr"/>
                      <a:endParaRPr lang="en-GB" sz="1100" dirty="0"/>
                    </a:p>
                  </a:txBody>
                  <a:tcPr/>
                </a:tc>
                <a:tc gridSpan="2">
                  <a:txBody>
                    <a:bodyPr/>
                    <a:lstStyle/>
                    <a:p>
                      <a:pPr algn="ctr"/>
                      <a:r>
                        <a:rPr lang="en-GB" sz="1100" dirty="0"/>
                        <a:t>Vocabulary</a:t>
                      </a:r>
                    </a:p>
                  </a:txBody>
                  <a:tcPr/>
                </a:tc>
                <a:tc hMerge="1">
                  <a:txBody>
                    <a:bodyPr/>
                    <a:lstStyle/>
                    <a:p>
                      <a:endParaRPr lang="en-GB" dirty="0"/>
                    </a:p>
                  </a:txBody>
                  <a:tcPr/>
                </a:tc>
                <a:extLst>
                  <a:ext uri="{0D108BD9-81ED-4DB2-BD59-A6C34878D82A}">
                    <a16:rowId xmlns:a16="http://schemas.microsoft.com/office/drawing/2014/main" val="96402867"/>
                  </a:ext>
                </a:extLst>
              </a:tr>
              <a:tr h="586234">
                <a:tc rowSpan="3" gridSpan="2">
                  <a:txBody>
                    <a:bodyPr/>
                    <a:lstStyle/>
                    <a:p>
                      <a:pPr marL="171450" indent="-171450">
                        <a:buFont typeface="Arial" panose="020B0604020202020204" pitchFamily="34" charset="0"/>
                        <a:buChar char="•"/>
                      </a:pPr>
                      <a:r>
                        <a:rPr lang="en-GB" sz="1100" dirty="0"/>
                        <a:t>ELG: Managing self: Be confident to try new activities and show independence, resilience and perseverance in the face of challenge</a:t>
                      </a:r>
                    </a:p>
                    <a:p>
                      <a:pPr marL="171450" indent="-171450">
                        <a:buFont typeface="Arial" panose="020B0604020202020204" pitchFamily="34" charset="0"/>
                        <a:buChar char="•"/>
                      </a:pPr>
                      <a:endParaRPr lang="en-GB" sz="1100" dirty="0"/>
                    </a:p>
                  </a:txBody>
                  <a:tcPr/>
                </a:tc>
                <a:tc rowSpan="3" hMerge="1">
                  <a:txBody>
                    <a:bodyPr/>
                    <a:lstStyle/>
                    <a:p>
                      <a:endParaRPr lang="en-GB"/>
                    </a:p>
                  </a:txBody>
                  <a:tcPr/>
                </a:tc>
                <a:tc rowSpan="7" gridSpan="4">
                  <a:txBody>
                    <a:bodyPr/>
                    <a:lstStyle/>
                    <a:p>
                      <a:pPr lvl="0"/>
                      <a:r>
                        <a:rPr lang="en-GB" sz="1400" dirty="0">
                          <a:solidFill>
                            <a:srgbClr val="FF0000"/>
                          </a:solidFill>
                        </a:rPr>
                        <a:t>Follow simple instructions.</a:t>
                      </a:r>
                    </a:p>
                    <a:p>
                      <a:pPr lvl="0"/>
                      <a:r>
                        <a:rPr lang="en-GB" sz="1400" dirty="0">
                          <a:solidFill>
                            <a:srgbClr val="FF0000"/>
                          </a:solidFill>
                        </a:rPr>
                        <a:t>Recognise the meaning of different arrows.</a:t>
                      </a:r>
                    </a:p>
                    <a:p>
                      <a:pPr lvl="0"/>
                      <a:r>
                        <a:rPr lang="en-GB" sz="1400" dirty="0">
                          <a:solidFill>
                            <a:srgbClr val="FF0000"/>
                          </a:solidFill>
                        </a:rPr>
                        <a:t>Use their knowledge of the meaning of arrows to move in the correct direction.</a:t>
                      </a:r>
                    </a:p>
                    <a:p>
                      <a:pPr lvl="0"/>
                      <a:endParaRPr lang="en-GB" sz="1400" dirty="0">
                        <a:solidFill>
                          <a:srgbClr val="FF6600"/>
                        </a:solidFill>
                      </a:endParaRPr>
                    </a:p>
                    <a:p>
                      <a:pPr lvl="0"/>
                      <a:r>
                        <a:rPr lang="en-GB" sz="1400" dirty="0">
                          <a:solidFill>
                            <a:srgbClr val="FF6600"/>
                          </a:solidFill>
                        </a:rPr>
                        <a:t>Show an interest in pressing the buttons on the Bee-Bot to see what happens.</a:t>
                      </a:r>
                    </a:p>
                    <a:p>
                      <a:pPr lvl="0"/>
                      <a:r>
                        <a:rPr lang="en-GB" sz="1400" dirty="0">
                          <a:solidFill>
                            <a:srgbClr val="FF6600"/>
                          </a:solidFill>
                        </a:rPr>
                        <a:t>Use their critical thinking skills to explore the functions of the Bee-Bot.</a:t>
                      </a:r>
                    </a:p>
                    <a:p>
                      <a:pPr lvl="0"/>
                      <a:r>
                        <a:rPr lang="en-GB" sz="1400" dirty="0">
                          <a:solidFill>
                            <a:srgbClr val="FF6600"/>
                          </a:solidFill>
                        </a:rPr>
                        <a:t>Have an awareness of how to use the Bee-Bot.</a:t>
                      </a:r>
                    </a:p>
                    <a:p>
                      <a:pPr lvl="0"/>
                      <a:r>
                        <a:rPr lang="en-GB" sz="1400" dirty="0">
                          <a:solidFill>
                            <a:srgbClr val="FF6600"/>
                          </a:solidFill>
                        </a:rPr>
                        <a:t>Use their knowledge of the meaning of arrows to try to program the Bee-Bot.</a:t>
                      </a:r>
                    </a:p>
                    <a:p>
                      <a:pPr lvl="0"/>
                      <a:endParaRPr lang="en-GB" sz="1400" dirty="0">
                        <a:solidFill>
                          <a:srgbClr val="7030A0"/>
                        </a:solidFill>
                      </a:endParaRPr>
                    </a:p>
                    <a:p>
                      <a:pPr lvl="0"/>
                      <a:r>
                        <a:rPr lang="en-GB" sz="1400" dirty="0">
                          <a:solidFill>
                            <a:srgbClr val="FFCC00"/>
                          </a:solidFill>
                        </a:rPr>
                        <a:t>Recall the meaning of directional arrows.</a:t>
                      </a:r>
                    </a:p>
                    <a:p>
                      <a:pPr lvl="0"/>
                      <a:r>
                        <a:rPr lang="en-GB" sz="1400" dirty="0">
                          <a:solidFill>
                            <a:srgbClr val="FFCC00"/>
                          </a:solidFill>
                        </a:rPr>
                        <a:t>Use their knowledge of the meaning of arrows to try to program the Bee-Bot.</a:t>
                      </a:r>
                    </a:p>
                    <a:p>
                      <a:pPr lvl="0"/>
                      <a:r>
                        <a:rPr lang="en-GB" sz="1400" dirty="0">
                          <a:solidFill>
                            <a:srgbClr val="FFCC00"/>
                          </a:solidFill>
                        </a:rPr>
                        <a:t>Associate the picture of an arrow with the movement of the Bee-Bot.</a:t>
                      </a:r>
                    </a:p>
                    <a:p>
                      <a:pPr lvl="0"/>
                      <a:r>
                        <a:rPr lang="en-GB" sz="1400" dirty="0">
                          <a:solidFill>
                            <a:srgbClr val="FFCC00"/>
                          </a:solidFill>
                        </a:rPr>
                        <a:t>Identify a problem.</a:t>
                      </a:r>
                    </a:p>
                    <a:p>
                      <a:pPr lvl="0"/>
                      <a:r>
                        <a:rPr lang="en-GB" sz="1400" dirty="0">
                          <a:solidFill>
                            <a:srgbClr val="FFCC00"/>
                          </a:solidFill>
                        </a:rPr>
                        <a:t>Solve a simple problem when given some adult guidance.</a:t>
                      </a:r>
                    </a:p>
                    <a:p>
                      <a:pPr lvl="0"/>
                      <a:r>
                        <a:rPr lang="en-GB" sz="1400" dirty="0">
                          <a:solidFill>
                            <a:srgbClr val="00B050"/>
                          </a:solidFill>
                        </a:rPr>
                        <a:t> </a:t>
                      </a:r>
                    </a:p>
                    <a:p>
                      <a:pPr lvl="0"/>
                      <a:r>
                        <a:rPr lang="en-GB" sz="1400" dirty="0">
                          <a:solidFill>
                            <a:srgbClr val="00B050"/>
                          </a:solidFill>
                        </a:rPr>
                        <a:t>Recall the meaning of directional arrows.</a:t>
                      </a:r>
                    </a:p>
                    <a:p>
                      <a:pPr lvl="0"/>
                      <a:r>
                        <a:rPr lang="en-GB" sz="1400" dirty="0">
                          <a:solidFill>
                            <a:srgbClr val="00B050"/>
                          </a:solidFill>
                        </a:rPr>
                        <a:t>Use their knowledge of the meaning of arrows to move in the correct direction.</a:t>
                      </a:r>
                    </a:p>
                    <a:p>
                      <a:pPr lvl="0"/>
                      <a:r>
                        <a:rPr lang="en-GB" sz="1400" dirty="0">
                          <a:solidFill>
                            <a:srgbClr val="00B050"/>
                          </a:solidFill>
                        </a:rPr>
                        <a:t>Follow the sequence on their card and move in the correct way.</a:t>
                      </a:r>
                    </a:p>
                    <a:p>
                      <a:pPr lvl="0"/>
                      <a:r>
                        <a:rPr lang="en-GB" sz="1400" dirty="0">
                          <a:solidFill>
                            <a:srgbClr val="00B050"/>
                          </a:solidFill>
                        </a:rPr>
                        <a:t>Think of how to solve a simple problem when given some adult guidance.</a:t>
                      </a:r>
                    </a:p>
                    <a:p>
                      <a:pPr lvl="0"/>
                      <a:endParaRPr lang="en-GB" sz="1400" dirty="0">
                        <a:solidFill>
                          <a:srgbClr val="7030A0"/>
                        </a:solidFill>
                      </a:endParaRPr>
                    </a:p>
                    <a:p>
                      <a:pPr lvl="0"/>
                      <a:r>
                        <a:rPr lang="en-GB" sz="1400" dirty="0">
                          <a:solidFill>
                            <a:srgbClr val="0070C0"/>
                          </a:solidFill>
                        </a:rPr>
                        <a:t>Recall the meaning of directional arrows.</a:t>
                      </a:r>
                    </a:p>
                    <a:p>
                      <a:pPr lvl="0"/>
                      <a:r>
                        <a:rPr lang="en-GB" sz="1400" dirty="0">
                          <a:solidFill>
                            <a:srgbClr val="0070C0"/>
                          </a:solidFill>
                        </a:rPr>
                        <a:t>Follow the sequence to program the Bee-Bot.</a:t>
                      </a:r>
                    </a:p>
                    <a:p>
                      <a:pPr lvl="0"/>
                      <a:r>
                        <a:rPr lang="en-GB" sz="1400" dirty="0">
                          <a:solidFill>
                            <a:srgbClr val="0070C0"/>
                          </a:solidFill>
                        </a:rPr>
                        <a:t>Show an awareness of the meaning of an algorithm.</a:t>
                      </a:r>
                    </a:p>
                    <a:p>
                      <a:pPr lvl="0"/>
                      <a:r>
                        <a:rPr lang="en-GB" sz="1400" dirty="0">
                          <a:solidFill>
                            <a:srgbClr val="0070C0"/>
                          </a:solidFill>
                        </a:rPr>
                        <a:t>Associate the picture of an arrow with the movement of the Bee-Bot.</a:t>
                      </a:r>
                    </a:p>
                    <a:p>
                      <a:pPr lvl="0"/>
                      <a:r>
                        <a:rPr lang="en-GB" sz="1400" dirty="0">
                          <a:solidFill>
                            <a:srgbClr val="0070C0"/>
                          </a:solidFill>
                        </a:rPr>
                        <a:t>Identify a problem.</a:t>
                      </a:r>
                    </a:p>
                    <a:p>
                      <a:pPr lvl="0"/>
                      <a:r>
                        <a:rPr lang="en-GB" sz="1400" dirty="0">
                          <a:solidFill>
                            <a:srgbClr val="0070C0"/>
                          </a:solidFill>
                        </a:rPr>
                        <a:t>Think of how to solve a simple problem when given some adult guidance.</a:t>
                      </a:r>
                    </a:p>
                    <a:p>
                      <a:pPr lvl="0"/>
                      <a:endParaRPr lang="en-GB" sz="1400" dirty="0">
                        <a:solidFill>
                          <a:srgbClr val="7030A0"/>
                        </a:solidFill>
                      </a:endParaRPr>
                    </a:p>
                  </a:txBody>
                  <a:tcPr/>
                </a:tc>
                <a:tc rowSpan="7" hMerge="1">
                  <a:txBody>
                    <a:bodyPr/>
                    <a:lstStyle/>
                    <a:p>
                      <a:endParaRPr lang="en-GB" sz="1100" dirty="0"/>
                    </a:p>
                  </a:txBody>
                  <a:tcPr/>
                </a:tc>
                <a:tc rowSpan="7" hMerge="1">
                  <a:txBody>
                    <a:bodyPr/>
                    <a:lstStyle/>
                    <a:p>
                      <a:endParaRPr lang="en-GB"/>
                    </a:p>
                  </a:txBody>
                  <a:tcPr/>
                </a:tc>
                <a:tc rowSpan="7" hMerge="1">
                  <a:txBody>
                    <a:bodyPr/>
                    <a:lstStyle/>
                    <a:p>
                      <a:endParaRPr lang="en-GB" sz="1100" dirty="0"/>
                    </a:p>
                  </a:txBody>
                  <a:tcPr/>
                </a:tc>
                <a:tc gridSpan="2">
                  <a:txBody>
                    <a:bodyPr/>
                    <a:lstStyle/>
                    <a:p>
                      <a:r>
                        <a:rPr lang="en-GB" sz="1100" i="1" dirty="0"/>
                        <a:t>algorithm, arrow, back, backwards, Bee-Bot, circle, debug, direction, directions, forward, instructions, left, program, right, route, sequence, straight on, turn </a:t>
                      </a:r>
                      <a:endParaRPr lang="en-GB" sz="1100" b="0" i="1" dirty="0"/>
                    </a:p>
                  </a:txBody>
                  <a:tcPr/>
                </a:tc>
                <a:tc hMerge="1">
                  <a:txBody>
                    <a:bodyPr/>
                    <a:lstStyle/>
                    <a:p>
                      <a:endParaRPr lang="en-GB" dirty="0"/>
                    </a:p>
                  </a:txBody>
                  <a:tcPr/>
                </a:tc>
                <a:extLst>
                  <a:ext uri="{0D108BD9-81ED-4DB2-BD59-A6C34878D82A}">
                    <a16:rowId xmlns:a16="http://schemas.microsoft.com/office/drawing/2014/main" val="1267818584"/>
                  </a:ext>
                </a:extLst>
              </a:tr>
              <a:tr h="255538">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r>
                        <a:rPr lang="en-GB" sz="1100" dirty="0"/>
                        <a:t>App of the Term </a:t>
                      </a:r>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100" dirty="0"/>
                        <a:t>Continuous Provision</a:t>
                      </a:r>
                    </a:p>
                  </a:txBody>
                  <a:tcPr/>
                </a:tc>
                <a:extLst>
                  <a:ext uri="{0D108BD9-81ED-4DB2-BD59-A6C34878D82A}">
                    <a16:rowId xmlns:a16="http://schemas.microsoft.com/office/drawing/2014/main" val="1698299168"/>
                  </a:ext>
                </a:extLst>
              </a:tr>
              <a:tr h="1412975">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pPr algn="ctr"/>
                      <a:br>
                        <a:rPr lang="en-GB" sz="1100" dirty="0"/>
                      </a:br>
                      <a:br>
                        <a:rPr lang="en-GB" sz="1100" dirty="0"/>
                      </a:br>
                      <a:br>
                        <a:rPr lang="en-GB" sz="1100" dirty="0"/>
                      </a:br>
                      <a:br>
                        <a:rPr lang="en-GB" sz="1100" dirty="0"/>
                      </a:br>
                      <a:br>
                        <a:rPr lang="en-GB" sz="1100" dirty="0"/>
                      </a:br>
                      <a:br>
                        <a:rPr lang="en-GB" sz="1100" dirty="0"/>
                      </a:br>
                      <a:br>
                        <a:rPr lang="en-GB" sz="1100" dirty="0"/>
                      </a:br>
                      <a:r>
                        <a:rPr lang="en-GB" sz="1100" b="1" dirty="0"/>
                        <a:t>Bee-Bot</a:t>
                      </a:r>
                    </a:p>
                  </a:txBody>
                  <a:tcPr/>
                </a:tc>
                <a:tc>
                  <a:txBody>
                    <a:bodyPr/>
                    <a:lstStyle/>
                    <a:p>
                      <a:pPr marL="171450" indent="-171450">
                        <a:buFont typeface="Arial" panose="020B0604020202020204" pitchFamily="34" charset="0"/>
                        <a:buChar char="•"/>
                      </a:pPr>
                      <a:r>
                        <a:rPr lang="en-GB" sz="1100" dirty="0"/>
                        <a:t>Direction games </a:t>
                      </a:r>
                    </a:p>
                    <a:p>
                      <a:pPr marL="171450" indent="-171450">
                        <a:buFont typeface="Arial" panose="020B0604020202020204" pitchFamily="34" charset="0"/>
                        <a:buChar char="•"/>
                      </a:pPr>
                      <a:r>
                        <a:rPr lang="en-GB" sz="1100" dirty="0"/>
                        <a:t>Arrow cards </a:t>
                      </a:r>
                    </a:p>
                  </a:txBody>
                  <a:tcPr/>
                </a:tc>
                <a:extLst>
                  <a:ext uri="{0D108BD9-81ED-4DB2-BD59-A6C34878D82A}">
                    <a16:rowId xmlns:a16="http://schemas.microsoft.com/office/drawing/2014/main" val="3817116731"/>
                  </a:ext>
                </a:extLst>
              </a:tr>
              <a:tr h="255538">
                <a:tc gridSpan="2">
                  <a:txBody>
                    <a:bodyPr/>
                    <a:lstStyle/>
                    <a:p>
                      <a:pPr algn="ctr"/>
                      <a:r>
                        <a:rPr lang="en-GB" sz="1100" dirty="0"/>
                        <a:t>Education for a Connected World Links</a:t>
                      </a:r>
                    </a:p>
                  </a:txBody>
                  <a:tcPr/>
                </a:tc>
                <a:tc hMerge="1">
                  <a:txBody>
                    <a:bodyPr/>
                    <a:lstStyle/>
                    <a:p>
                      <a:endParaRPr lang="en-GB"/>
                    </a:p>
                  </a:txBody>
                  <a:tcPr/>
                </a:tc>
                <a:tc gridSpan="4" vMerge="1">
                  <a:txBody>
                    <a:bodyPr/>
                    <a:lstStyle/>
                    <a:p>
                      <a:pPr algn="ctr"/>
                      <a:endParaRPr lang="en-GB" sz="1100" dirty="0"/>
                    </a:p>
                  </a:txBody>
                  <a:tcPr/>
                </a:tc>
                <a:tc hMerge="1" vMerge="1">
                  <a:txBody>
                    <a:bodyPr/>
                    <a:lstStyle/>
                    <a:p>
                      <a:pPr algn="ctr"/>
                      <a:endParaRPr lang="en-GB" sz="1100" dirty="0"/>
                    </a:p>
                  </a:txBody>
                  <a:tcPr/>
                </a:tc>
                <a:tc hMerge="1" vMerge="1">
                  <a:txBody>
                    <a:bodyPr/>
                    <a:lstStyle/>
                    <a:p>
                      <a:endParaRPr lang="en-GB"/>
                    </a:p>
                  </a:txBody>
                  <a:tcPr/>
                </a:tc>
                <a:tc hMerge="1" vMerge="1">
                  <a:txBody>
                    <a:bodyPr/>
                    <a:lstStyle/>
                    <a:p>
                      <a:pPr algn="ctr"/>
                      <a:endParaRPr lang="en-GB" sz="1100" dirty="0"/>
                    </a:p>
                  </a:txBody>
                  <a:tcPr/>
                </a:tc>
                <a:tc gridSpan="2">
                  <a:txBody>
                    <a:bodyPr/>
                    <a:lstStyle/>
                    <a:p>
                      <a:pPr algn="ctr"/>
                      <a:r>
                        <a:rPr lang="en-GB" sz="1100" dirty="0"/>
                        <a:t>Disciplinary Knowledge</a:t>
                      </a:r>
                    </a:p>
                  </a:txBody>
                  <a:tcPr/>
                </a:tc>
                <a:tc hMerge="1">
                  <a:txBody>
                    <a:bodyPr/>
                    <a:lstStyle/>
                    <a:p>
                      <a:endParaRPr lang="en-GB" sz="1100" dirty="0"/>
                    </a:p>
                  </a:txBody>
                  <a:tcPr/>
                </a:tc>
                <a:extLst>
                  <a:ext uri="{0D108BD9-81ED-4DB2-BD59-A6C34878D82A}">
                    <a16:rowId xmlns:a16="http://schemas.microsoft.com/office/drawing/2014/main" val="2656242789"/>
                  </a:ext>
                </a:extLst>
              </a:tr>
              <a:tr h="2162054">
                <a:tc gridSpan="2">
                  <a:txBody>
                    <a:bodyPr/>
                    <a:lstStyle/>
                    <a:p>
                      <a:endParaRPr lang="en-GB" sz="1100" dirty="0"/>
                    </a:p>
                  </a:txBody>
                  <a:tcPr/>
                </a:tc>
                <a:tc hMerge="1">
                  <a:txBody>
                    <a:bodyPr/>
                    <a:lstStyle/>
                    <a:p>
                      <a:endParaRPr lang="en-GB"/>
                    </a:p>
                  </a:txBody>
                  <a:tcPr/>
                </a:tc>
                <a:tc gridSpan="4" vMerge="1">
                  <a:txBody>
                    <a:bodyPr/>
                    <a:lstStyle/>
                    <a:p>
                      <a:endParaRPr lang="en-GB" dirty="0"/>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rowSpan="3" gridSpan="2">
                  <a:txBody>
                    <a:bodyPr/>
                    <a:lstStyle/>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understand the meaning of directional arrows. To follow a simple sequence of instructions.</a:t>
                      </a:r>
                      <a:br>
                        <a:rPr lang="en-GB" sz="1100" dirty="0"/>
                      </a:br>
                      <a:endParaRPr lang="en-GB" sz="1100" dirty="0"/>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experiment with programming a Bee-Bot.         To explore and tinker with hardware to develop   </a:t>
                      </a:r>
                      <a:br>
                        <a:rPr lang="en-GB" sz="1100" dirty="0"/>
                      </a:br>
                      <a:r>
                        <a:rPr lang="en-GB" sz="1100" dirty="0"/>
                        <a:t>       familiarity and introduce relevant vocabulary.</a:t>
                      </a: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endParaRPr lang="en-GB" sz="1100" dirty="0"/>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experiment with programming a Bee-Bot and to learn how to give simple commands.                        To learn to debug instructions, with the help of an adult, when things go wrong.</a:t>
                      </a: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endParaRPr lang="en-GB" sz="1100" dirty="0"/>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learn that an algorithm is a set of instructions to carry out a task, in a specific order.</a:t>
                      </a:r>
                      <a:br>
                        <a:rPr lang="en-GB" sz="1100" dirty="0"/>
                      </a:br>
                      <a:r>
                        <a:rPr lang="en-GB" sz="1100" dirty="0"/>
                        <a:t>To follow an algorithm as part of an unplugged game. </a:t>
                      </a:r>
                      <a:br>
                        <a:rPr lang="en-GB" sz="1100" dirty="0"/>
                      </a:br>
                      <a:r>
                        <a:rPr lang="en-GB" sz="1100" dirty="0"/>
                        <a:t>To learn to debug instructions, with the help of an adult, when things go wrong. </a:t>
                      </a: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endParaRPr lang="en-GB" sz="1100" dirty="0"/>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experiment with programming a Bee-Bot and to learn how to give simple commands.</a:t>
                      </a:r>
                      <a:br>
                        <a:rPr lang="en-GB" sz="1100" dirty="0"/>
                      </a:br>
                      <a:r>
                        <a:rPr lang="en-GB" sz="1100" dirty="0"/>
                        <a:t>To learn to debug instructions, with the help of an adult, when things go wrong.</a:t>
                      </a:r>
                      <a:endParaRPr lang="en-GB" sz="1100" kern="1200" dirty="0">
                        <a:solidFill>
                          <a:schemeClr val="tx1"/>
                        </a:solidFill>
                        <a:effectLst/>
                        <a:latin typeface="+mn-lt"/>
                        <a:ea typeface="+mn-ea"/>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lang="en-GB" sz="1100" kern="1200" dirty="0">
                        <a:solidFill>
                          <a:schemeClr val="tx1"/>
                        </a:solidFill>
                        <a:effectLst/>
                        <a:latin typeface="+mn-lt"/>
                        <a:ea typeface="+mn-ea"/>
                        <a:cs typeface="+mn-cs"/>
                      </a:endParaRPr>
                    </a:p>
                  </a:txBody>
                  <a:tcPr/>
                </a:tc>
                <a:tc rowSpan="3" hMerge="1">
                  <a:txBody>
                    <a:bodyPr/>
                    <a:lstStyle/>
                    <a:p>
                      <a:endParaRPr lang="en-GB" sz="1100" dirty="0"/>
                    </a:p>
                  </a:txBody>
                  <a:tcPr/>
                </a:tc>
                <a:extLst>
                  <a:ext uri="{0D108BD9-81ED-4DB2-BD59-A6C34878D82A}">
                    <a16:rowId xmlns:a16="http://schemas.microsoft.com/office/drawing/2014/main" val="1740481448"/>
                  </a:ext>
                </a:extLst>
              </a:tr>
              <a:tr h="255538">
                <a:tc gridSpan="2">
                  <a:txBody>
                    <a:bodyPr/>
                    <a:lstStyle/>
                    <a:p>
                      <a:pPr algn="ctr"/>
                      <a:r>
                        <a:rPr lang="en-GB" sz="1100" dirty="0"/>
                        <a:t>Future Learning</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857866412"/>
                  </a:ext>
                </a:extLst>
              </a:tr>
              <a:tr h="1640953">
                <a:tc gridSpan="2">
                  <a:txBody>
                    <a:bodyPr/>
                    <a:lstStyle/>
                    <a:p>
                      <a:r>
                        <a:rPr lang="en-GB" sz="1100" dirty="0"/>
                        <a:t>Year 1 – Programming A </a:t>
                      </a:r>
                    </a:p>
                    <a:p>
                      <a:r>
                        <a:rPr lang="en-GB" sz="1100" dirty="0"/>
                        <a:t>Moving a Robot</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920928782"/>
                  </a:ext>
                </a:extLst>
              </a:tr>
              <a:tr h="272853">
                <a:tc gridSpan="8">
                  <a:txBody>
                    <a:bodyPr/>
                    <a:lstStyle/>
                    <a:p>
                      <a:pPr algn="ctr"/>
                      <a:r>
                        <a:rPr lang="en-GB" sz="1100" dirty="0"/>
                        <a:t>Teaching Ideas</a:t>
                      </a:r>
                    </a:p>
                  </a:txBody>
                  <a:tcPr/>
                </a:tc>
                <a:tc hMerge="1">
                  <a:txBody>
                    <a:bodyPr/>
                    <a:lstStyle/>
                    <a:p>
                      <a:endParaRPr lang="en-GB"/>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9749139"/>
                  </a:ext>
                </a:extLst>
              </a:tr>
              <a:tr h="423337">
                <a:tc>
                  <a:txBody>
                    <a:bodyPr/>
                    <a:lstStyle/>
                    <a:p>
                      <a:pPr algn="ctr"/>
                      <a:r>
                        <a:rPr lang="en-GB" sz="1600" dirty="0"/>
                        <a:t>Week One</a:t>
                      </a:r>
                    </a:p>
                  </a:txBody>
                  <a:tcPr/>
                </a:tc>
                <a:tc gridSpan="2">
                  <a:txBody>
                    <a:bodyPr/>
                    <a:lstStyle/>
                    <a:p>
                      <a:pPr algn="ctr"/>
                      <a:r>
                        <a:rPr lang="en-GB" sz="1600" dirty="0"/>
                        <a:t>Week Two</a:t>
                      </a:r>
                    </a:p>
                  </a:txBody>
                  <a:tcPr/>
                </a:tc>
                <a:tc hMerge="1">
                  <a:txBody>
                    <a:bodyPr/>
                    <a:lstStyle/>
                    <a:p>
                      <a:endParaRPr lang="en-GB"/>
                    </a:p>
                  </a:txBody>
                  <a:tcPr/>
                </a:tc>
                <a:tc>
                  <a:txBody>
                    <a:bodyPr/>
                    <a:lstStyle/>
                    <a:p>
                      <a:pPr algn="ctr"/>
                      <a:r>
                        <a:rPr lang="en-GB" sz="1600" dirty="0"/>
                        <a:t>Week Three</a:t>
                      </a:r>
                    </a:p>
                  </a:txBody>
                  <a:tcPr/>
                </a:tc>
                <a:tc>
                  <a:txBody>
                    <a:bodyPr/>
                    <a:lstStyle/>
                    <a:p>
                      <a:pPr algn="ctr"/>
                      <a:r>
                        <a:rPr lang="en-GB" sz="1600" dirty="0"/>
                        <a:t>Week Four</a:t>
                      </a:r>
                    </a:p>
                  </a:txBody>
                  <a:tcPr/>
                </a:tc>
                <a:tc gridSpan="2">
                  <a:txBody>
                    <a:bodyPr/>
                    <a:lstStyle/>
                    <a:p>
                      <a:pPr algn="ctr"/>
                      <a:r>
                        <a:rPr lang="en-GB" sz="1600" dirty="0"/>
                        <a:t>Week Five </a:t>
                      </a:r>
                    </a:p>
                  </a:txBody>
                  <a:tcPr/>
                </a:tc>
                <a:tc hMerge="1">
                  <a:txBody>
                    <a:bodyPr/>
                    <a:lstStyle/>
                    <a:p>
                      <a:endParaRPr lang="en-GB"/>
                    </a:p>
                  </a:txBody>
                  <a:tcPr/>
                </a:tc>
                <a:tc>
                  <a:txBody>
                    <a:bodyPr/>
                    <a:lstStyle/>
                    <a:p>
                      <a:pPr algn="ctr"/>
                      <a:r>
                        <a:rPr lang="en-GB" sz="1600" dirty="0"/>
                        <a:t>Week Six</a:t>
                      </a:r>
                    </a:p>
                  </a:txBody>
                  <a:tcPr/>
                </a:tc>
                <a:extLst>
                  <a:ext uri="{0D108BD9-81ED-4DB2-BD59-A6C34878D82A}">
                    <a16:rowId xmlns:a16="http://schemas.microsoft.com/office/drawing/2014/main" val="560451775"/>
                  </a:ext>
                </a:extLst>
              </a:tr>
              <a:tr h="1074100">
                <a:tc>
                  <a:txBody>
                    <a:bodyPr/>
                    <a:lstStyle/>
                    <a:p>
                      <a:pPr algn="ctr"/>
                      <a:r>
                        <a:rPr lang="en-GB" sz="1100" dirty="0">
                          <a:solidFill>
                            <a:srgbClr val="FF0000"/>
                          </a:solidFill>
                        </a:rPr>
                        <a:t>Understanding arrows</a:t>
                      </a:r>
                    </a:p>
                  </a:txBody>
                  <a:tcPr/>
                </a:tc>
                <a:tc gridSpan="2">
                  <a:txBody>
                    <a:bodyPr/>
                    <a:lstStyle/>
                    <a:p>
                      <a:pPr algn="ctr"/>
                      <a:r>
                        <a:rPr lang="en-GB" sz="1100" dirty="0">
                          <a:solidFill>
                            <a:srgbClr val="FF6600"/>
                          </a:solidFill>
                        </a:rPr>
                        <a:t>Introducing the Bee-Bot</a:t>
                      </a:r>
                    </a:p>
                  </a:txBody>
                  <a:tcPr/>
                </a:tc>
                <a:tc hMerge="1">
                  <a:txBody>
                    <a:bodyPr/>
                    <a:lstStyle/>
                    <a:p>
                      <a:endParaRPr lang="en-GB"/>
                    </a:p>
                  </a:txBody>
                  <a:tcPr/>
                </a:tc>
                <a:tc>
                  <a:txBody>
                    <a:bodyPr/>
                    <a:lstStyle/>
                    <a:p>
                      <a:pPr algn="ctr"/>
                      <a:r>
                        <a:rPr lang="en-GB" sz="1100" dirty="0">
                          <a:solidFill>
                            <a:schemeClr val="accent4"/>
                          </a:solidFill>
                        </a:rPr>
                        <a:t>Simple Bee-Bot programming</a:t>
                      </a:r>
                    </a:p>
                  </a:txBody>
                  <a:tcPr/>
                </a:tc>
                <a:tc>
                  <a:txBody>
                    <a:bodyPr/>
                    <a:lstStyle/>
                    <a:p>
                      <a:pPr algn="ctr"/>
                      <a:r>
                        <a:rPr lang="en-GB" sz="1100" dirty="0">
                          <a:solidFill>
                            <a:srgbClr val="00B050"/>
                          </a:solidFill>
                        </a:rPr>
                        <a:t>Understanding algorithms</a:t>
                      </a:r>
                    </a:p>
                  </a:txBody>
                  <a:tcPr/>
                </a:tc>
                <a:tc gridSpan="2">
                  <a:txBody>
                    <a:bodyPr/>
                    <a:lstStyle/>
                    <a:p>
                      <a:pPr algn="ctr"/>
                      <a:r>
                        <a:rPr lang="en-GB" sz="1100" dirty="0">
                          <a:solidFill>
                            <a:srgbClr val="0070C0"/>
                          </a:solidFill>
                        </a:rPr>
                        <a:t>Programming a Bee-Bot</a:t>
                      </a:r>
                    </a:p>
                  </a:txBody>
                  <a:tcPr/>
                </a:tc>
                <a:tc hMerge="1">
                  <a:txBody>
                    <a:bodyPr/>
                    <a:lstStyle/>
                    <a:p>
                      <a:endParaRPr lang="en-GB"/>
                    </a:p>
                  </a:txBody>
                  <a:tcPr/>
                </a:tc>
                <a:tc>
                  <a:txBody>
                    <a:bodyPr/>
                    <a:lstStyle/>
                    <a:p>
                      <a:pPr algn="ctr"/>
                      <a:endParaRPr lang="en-GB" sz="1100" dirty="0">
                        <a:solidFill>
                          <a:srgbClr val="7030A0"/>
                        </a:solidFill>
                      </a:endParaRPr>
                    </a:p>
                  </a:txBody>
                  <a:tcPr/>
                </a:tc>
                <a:extLst>
                  <a:ext uri="{0D108BD9-81ED-4DB2-BD59-A6C34878D82A}">
                    <a16:rowId xmlns:a16="http://schemas.microsoft.com/office/drawing/2014/main" val="3235056895"/>
                  </a:ext>
                </a:extLst>
              </a:tr>
            </a:tbl>
          </a:graphicData>
        </a:graphic>
      </p:graphicFrame>
      <p:sp>
        <p:nvSpPr>
          <p:cNvPr id="28" name="TextBox 27"/>
          <p:cNvSpPr txBox="1"/>
          <p:nvPr/>
        </p:nvSpPr>
        <p:spPr>
          <a:xfrm>
            <a:off x="1838747" y="262826"/>
            <a:ext cx="9481717"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Year group: EYFS / Term: Summer 1 / Topic: Programming 2 (Programming Bee-Bots)</a:t>
            </a:r>
          </a:p>
        </p:txBody>
      </p:sp>
      <p:pic>
        <p:nvPicPr>
          <p:cNvPr id="2" name="Picture 1"/>
          <p:cNvPicPr>
            <a:picLocks noChangeAspect="1"/>
          </p:cNvPicPr>
          <p:nvPr/>
        </p:nvPicPr>
        <p:blipFill>
          <a:blip r:embed="rId2"/>
          <a:stretch>
            <a:fillRect/>
          </a:stretch>
        </p:blipFill>
        <p:spPr>
          <a:xfrm>
            <a:off x="11666920" y="219374"/>
            <a:ext cx="646424" cy="675542"/>
          </a:xfrm>
          <a:prstGeom prst="rect">
            <a:avLst/>
          </a:prstGeom>
        </p:spPr>
      </p:pic>
      <p:pic>
        <p:nvPicPr>
          <p:cNvPr id="11" name="Picture 10">
            <a:extLst>
              <a:ext uri="{FF2B5EF4-FFF2-40B4-BE49-F238E27FC236}">
                <a16:creationId xmlns:a16="http://schemas.microsoft.com/office/drawing/2014/main" id="{1DA3137B-1802-4A8C-95BC-D1F05329F838}"/>
              </a:ext>
            </a:extLst>
          </p:cNvPr>
          <p:cNvPicPr>
            <a:picLocks noChangeAspect="1"/>
          </p:cNvPicPr>
          <p:nvPr/>
        </p:nvPicPr>
        <p:blipFill>
          <a:blip r:embed="rId3"/>
          <a:stretch>
            <a:fillRect/>
          </a:stretch>
        </p:blipFill>
        <p:spPr>
          <a:xfrm>
            <a:off x="9278115" y="2060084"/>
            <a:ext cx="1079217" cy="1023257"/>
          </a:xfrm>
          <a:prstGeom prst="rect">
            <a:avLst/>
          </a:prstGeom>
        </p:spPr>
      </p:pic>
    </p:spTree>
    <p:extLst>
      <p:ext uri="{BB962C8B-B14F-4D97-AF65-F5344CB8AC3E}">
        <p14:creationId xmlns:p14="http://schemas.microsoft.com/office/powerpoint/2010/main" val="3657293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0" y="0"/>
            <a:ext cx="12801600" cy="9601200"/>
          </a:xfrm>
          <a:prstGeom prst="frame">
            <a:avLst>
              <a:gd name="adj1" fmla="val 2089"/>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3305" tIns="31652" rIns="63305" bIns="31652" numCol="1" spcCol="0" rtlCol="0" fromWordArt="0" anchor="ctr" anchorCtr="0" forceAA="0" compatLnSpc="1">
            <a:prstTxWarp prst="textNoShape">
              <a:avLst/>
            </a:prstTxWarp>
            <a:noAutofit/>
          </a:bodyPr>
          <a:lstStyle/>
          <a:p>
            <a:pPr algn="ctr"/>
            <a:endParaRPr lang="en-GB" sz="1246">
              <a:solidFill>
                <a:schemeClr val="tx1"/>
              </a:solidFill>
            </a:endParaRPr>
          </a:p>
        </p:txBody>
      </p:sp>
      <p:sp>
        <p:nvSpPr>
          <p:cNvPr id="9" name="TextBox 8"/>
          <p:cNvSpPr txBox="1"/>
          <p:nvPr/>
        </p:nvSpPr>
        <p:spPr>
          <a:xfrm>
            <a:off x="5354167" y="262826"/>
            <a:ext cx="2093265" cy="348109"/>
          </a:xfrm>
          <a:prstGeom prst="rect">
            <a:avLst/>
          </a:prstGeom>
          <a:noFill/>
        </p:spPr>
        <p:txBody>
          <a:bodyPr wrap="none" rtlCol="0">
            <a:spAutoFit/>
          </a:bodyPr>
          <a:lstStyle/>
          <a:p>
            <a:r>
              <a:rPr lang="en-GB" sz="1662" dirty="0"/>
              <a:t>Unit 2: Roman Britain </a:t>
            </a:r>
          </a:p>
        </p:txBody>
      </p:sp>
      <p:graphicFrame>
        <p:nvGraphicFramePr>
          <p:cNvPr id="10" name="Table 9"/>
          <p:cNvGraphicFramePr>
            <a:graphicFrameLocks noGrp="1"/>
          </p:cNvGraphicFramePr>
          <p:nvPr>
            <p:extLst>
              <p:ext uri="{D42A27DB-BD31-4B8C-83A1-F6EECF244321}">
                <p14:modId xmlns:p14="http://schemas.microsoft.com/office/powerpoint/2010/main" val="2906384271"/>
              </p:ext>
            </p:extLst>
          </p:nvPr>
        </p:nvGraphicFramePr>
        <p:xfrm>
          <a:off x="330086" y="743715"/>
          <a:ext cx="12141426" cy="9316704"/>
        </p:xfrm>
        <a:graphic>
          <a:graphicData uri="http://schemas.openxmlformats.org/drawingml/2006/table">
            <a:tbl>
              <a:tblPr firstRow="1" bandRow="1">
                <a:tableStyleId>{5940675A-B579-460E-94D1-54222C63F5DA}</a:tableStyleId>
              </a:tblPr>
              <a:tblGrid>
                <a:gridCol w="2023571">
                  <a:extLst>
                    <a:ext uri="{9D8B030D-6E8A-4147-A177-3AD203B41FA5}">
                      <a16:colId xmlns:a16="http://schemas.microsoft.com/office/drawing/2014/main" val="3597595348"/>
                    </a:ext>
                  </a:extLst>
                </a:gridCol>
                <a:gridCol w="457276">
                  <a:extLst>
                    <a:ext uri="{9D8B030D-6E8A-4147-A177-3AD203B41FA5}">
                      <a16:colId xmlns:a16="http://schemas.microsoft.com/office/drawing/2014/main" val="1615232983"/>
                    </a:ext>
                  </a:extLst>
                </a:gridCol>
                <a:gridCol w="1566295">
                  <a:extLst>
                    <a:ext uri="{9D8B030D-6E8A-4147-A177-3AD203B41FA5}">
                      <a16:colId xmlns:a16="http://schemas.microsoft.com/office/drawing/2014/main" val="3415433277"/>
                    </a:ext>
                  </a:extLst>
                </a:gridCol>
                <a:gridCol w="2023571">
                  <a:extLst>
                    <a:ext uri="{9D8B030D-6E8A-4147-A177-3AD203B41FA5}">
                      <a16:colId xmlns:a16="http://schemas.microsoft.com/office/drawing/2014/main" val="1150712378"/>
                    </a:ext>
                  </a:extLst>
                </a:gridCol>
                <a:gridCol w="2023571">
                  <a:extLst>
                    <a:ext uri="{9D8B030D-6E8A-4147-A177-3AD203B41FA5}">
                      <a16:colId xmlns:a16="http://schemas.microsoft.com/office/drawing/2014/main" val="1772355279"/>
                    </a:ext>
                  </a:extLst>
                </a:gridCol>
                <a:gridCol w="731822">
                  <a:extLst>
                    <a:ext uri="{9D8B030D-6E8A-4147-A177-3AD203B41FA5}">
                      <a16:colId xmlns:a16="http://schemas.microsoft.com/office/drawing/2014/main" val="3947937341"/>
                    </a:ext>
                  </a:extLst>
                </a:gridCol>
                <a:gridCol w="1291749">
                  <a:extLst>
                    <a:ext uri="{9D8B030D-6E8A-4147-A177-3AD203B41FA5}">
                      <a16:colId xmlns:a16="http://schemas.microsoft.com/office/drawing/2014/main" val="845078378"/>
                    </a:ext>
                  </a:extLst>
                </a:gridCol>
                <a:gridCol w="2023571">
                  <a:extLst>
                    <a:ext uri="{9D8B030D-6E8A-4147-A177-3AD203B41FA5}">
                      <a16:colId xmlns:a16="http://schemas.microsoft.com/office/drawing/2014/main" val="3713051723"/>
                    </a:ext>
                  </a:extLst>
                </a:gridCol>
              </a:tblGrid>
              <a:tr h="255251">
                <a:tc gridSpan="2">
                  <a:txBody>
                    <a:bodyPr/>
                    <a:lstStyle/>
                    <a:p>
                      <a:pPr algn="ctr"/>
                      <a:r>
                        <a:rPr lang="en-GB" sz="1100" dirty="0"/>
                        <a:t>Early Learning Goals</a:t>
                      </a:r>
                    </a:p>
                  </a:txBody>
                  <a:tcPr/>
                </a:tc>
                <a:tc hMerge="1">
                  <a:txBody>
                    <a:bodyPr/>
                    <a:lstStyle/>
                    <a:p>
                      <a:endParaRPr lang="en-GB"/>
                    </a:p>
                  </a:txBody>
                  <a:tcPr/>
                </a:tc>
                <a:tc gridSpan="4">
                  <a:txBody>
                    <a:bodyPr/>
                    <a:lstStyle/>
                    <a:p>
                      <a:pPr algn="ctr"/>
                      <a:r>
                        <a:rPr lang="en-GB" sz="1100" dirty="0"/>
                        <a:t>Substantive Knowledge </a:t>
                      </a:r>
                    </a:p>
                  </a:txBody>
                  <a:tcPr/>
                </a:tc>
                <a:tc hMerge="1">
                  <a:txBody>
                    <a:bodyPr/>
                    <a:lstStyle/>
                    <a:p>
                      <a:pPr algn="ctr"/>
                      <a:endParaRPr lang="en-GB" sz="1100" dirty="0"/>
                    </a:p>
                  </a:txBody>
                  <a:tcPr/>
                </a:tc>
                <a:tc hMerge="1">
                  <a:txBody>
                    <a:bodyPr/>
                    <a:lstStyle/>
                    <a:p>
                      <a:endParaRPr lang="en-GB"/>
                    </a:p>
                  </a:txBody>
                  <a:tcPr/>
                </a:tc>
                <a:tc hMerge="1">
                  <a:txBody>
                    <a:bodyPr/>
                    <a:lstStyle/>
                    <a:p>
                      <a:pPr algn="ctr"/>
                      <a:endParaRPr lang="en-GB" sz="1100" dirty="0"/>
                    </a:p>
                  </a:txBody>
                  <a:tcPr/>
                </a:tc>
                <a:tc gridSpan="2">
                  <a:txBody>
                    <a:bodyPr/>
                    <a:lstStyle/>
                    <a:p>
                      <a:pPr algn="ctr"/>
                      <a:r>
                        <a:rPr lang="en-GB" sz="1100" dirty="0"/>
                        <a:t>Vocabulary</a:t>
                      </a:r>
                    </a:p>
                  </a:txBody>
                  <a:tcPr/>
                </a:tc>
                <a:tc hMerge="1">
                  <a:txBody>
                    <a:bodyPr/>
                    <a:lstStyle/>
                    <a:p>
                      <a:endParaRPr lang="en-GB" dirty="0"/>
                    </a:p>
                  </a:txBody>
                  <a:tcPr/>
                </a:tc>
                <a:extLst>
                  <a:ext uri="{0D108BD9-81ED-4DB2-BD59-A6C34878D82A}">
                    <a16:rowId xmlns:a16="http://schemas.microsoft.com/office/drawing/2014/main" val="96402867"/>
                  </a:ext>
                </a:extLst>
              </a:tr>
              <a:tr h="680379">
                <a:tc rowSpan="3" gridSpan="2">
                  <a:txBody>
                    <a:bodyPr/>
                    <a:lstStyle/>
                    <a:p>
                      <a:pPr marL="171450" lvl="0" indent="-171450">
                        <a:buFont typeface="Arial" panose="020B0604020202020204" pitchFamily="34" charset="0"/>
                        <a:buChar char="•"/>
                      </a:pPr>
                      <a:r>
                        <a:rPr lang="en-GB" sz="1100" dirty="0"/>
                        <a:t>ELG: Listening, attention and understanding: Make comments about what they have heard and ask questions to clarify their understanding.</a:t>
                      </a:r>
                    </a:p>
                    <a:p>
                      <a:pPr marL="171450" marR="0" lvl="0" indent="-171450" algn="l" defTabSz="128016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ELG: Listening, attention and understanding: Listen attentively and respond to what they hear with relevant questions, comments and actions when being read to and during whole class discussions and small group interactions.</a:t>
                      </a:r>
                      <a:endParaRPr lang="en-GB" sz="1100" u="none" strike="noStrike"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GB" sz="1100" dirty="0"/>
                    </a:p>
                    <a:p>
                      <a:pPr marL="171450" lvl="0" indent="-171450">
                        <a:buFont typeface="Arial" panose="020B0604020202020204" pitchFamily="34" charset="0"/>
                        <a:buChar char="•"/>
                      </a:pPr>
                      <a:r>
                        <a:rPr lang="en-GB" sz="1100" dirty="0"/>
                        <a:t>ELG: Speaking: Participate in small group, class and one-to-one discussions, offering their own ideas, using recently introduced vocabulary. </a:t>
                      </a:r>
                      <a:endParaRPr lang="en-GB" sz="1100" u="none" strike="noStrike" kern="1200" dirty="0">
                        <a:solidFill>
                          <a:schemeClr val="tx1"/>
                        </a:solidFill>
                        <a:effectLst/>
                        <a:latin typeface="+mn-lt"/>
                        <a:ea typeface="+mn-ea"/>
                        <a:cs typeface="+mn-cs"/>
                      </a:endParaRPr>
                    </a:p>
                  </a:txBody>
                  <a:tcPr/>
                </a:tc>
                <a:tc rowSpan="3" hMerge="1">
                  <a:txBody>
                    <a:bodyPr/>
                    <a:lstStyle/>
                    <a:p>
                      <a:endParaRPr lang="en-GB"/>
                    </a:p>
                  </a:txBody>
                  <a:tcPr/>
                </a:tc>
                <a:tc rowSpan="7" gridSpan="4">
                  <a:txBody>
                    <a:bodyPr/>
                    <a:lstStyle/>
                    <a:p>
                      <a:pPr lvl="0"/>
                      <a:r>
                        <a:rPr lang="en-GB" sz="1400" dirty="0">
                          <a:solidFill>
                            <a:srgbClr val="FF0000"/>
                          </a:solidFill>
                        </a:rPr>
                        <a:t>Choose how to sort the objects.</a:t>
                      </a:r>
                    </a:p>
                    <a:p>
                      <a:pPr lvl="0"/>
                      <a:r>
                        <a:rPr lang="en-GB" sz="1400" dirty="0">
                          <a:solidFill>
                            <a:srgbClr val="FF0000"/>
                          </a:solidFill>
                        </a:rPr>
                        <a:t>Explain why they have chosen to sort them in a specific way.</a:t>
                      </a:r>
                    </a:p>
                    <a:p>
                      <a:pPr lvl="0"/>
                      <a:r>
                        <a:rPr lang="en-GB" sz="1400" dirty="0">
                          <a:solidFill>
                            <a:srgbClr val="FF0000"/>
                          </a:solidFill>
                        </a:rPr>
                        <a:t>Able to join you in sorting the items in a way in which you have chosen.</a:t>
                      </a:r>
                    </a:p>
                    <a:p>
                      <a:pPr lvl="0"/>
                      <a:endParaRPr lang="en-GB" sz="1400" dirty="0">
                        <a:solidFill>
                          <a:srgbClr val="FF6600"/>
                        </a:solidFill>
                      </a:endParaRPr>
                    </a:p>
                    <a:p>
                      <a:pPr lvl="0"/>
                      <a:r>
                        <a:rPr lang="en-GB" sz="1400" dirty="0">
                          <a:solidFill>
                            <a:srgbClr val="FF6600"/>
                          </a:solidFill>
                        </a:rPr>
                        <a:t>Work together to categorise themselves.</a:t>
                      </a:r>
                    </a:p>
                    <a:p>
                      <a:pPr lvl="0"/>
                      <a:r>
                        <a:rPr lang="en-GB" sz="1400" dirty="0">
                          <a:solidFill>
                            <a:srgbClr val="FF6600"/>
                          </a:solidFill>
                        </a:rPr>
                        <a:t>Identify problems and offer a solution.</a:t>
                      </a:r>
                    </a:p>
                    <a:p>
                      <a:pPr lvl="0"/>
                      <a:r>
                        <a:rPr lang="en-GB" sz="1400" dirty="0">
                          <a:solidFill>
                            <a:srgbClr val="FF6600"/>
                          </a:solidFill>
                        </a:rPr>
                        <a:t>Explain why they have chosen to sort themselves in a specific way.</a:t>
                      </a:r>
                      <a:endParaRPr lang="en-GB" sz="1400" dirty="0">
                        <a:solidFill>
                          <a:srgbClr val="0070C0"/>
                        </a:solidFill>
                      </a:endParaRPr>
                    </a:p>
                    <a:p>
                      <a:pPr lvl="0"/>
                      <a:endParaRPr lang="en-GB" sz="1400" dirty="0">
                        <a:solidFill>
                          <a:srgbClr val="0070C0"/>
                        </a:solidFill>
                      </a:endParaRPr>
                    </a:p>
                    <a:p>
                      <a:pPr lvl="0"/>
                      <a:r>
                        <a:rPr lang="en-GB" sz="1400" dirty="0">
                          <a:solidFill>
                            <a:srgbClr val="FFC000"/>
                          </a:solidFill>
                        </a:rPr>
                        <a:t>Listen carefully and understand the question.</a:t>
                      </a:r>
                    </a:p>
                    <a:p>
                      <a:pPr lvl="0"/>
                      <a:r>
                        <a:rPr lang="en-GB" sz="1400" dirty="0">
                          <a:solidFill>
                            <a:srgbClr val="FFC000"/>
                          </a:solidFill>
                        </a:rPr>
                        <a:t>Ask relevant questions.</a:t>
                      </a:r>
                    </a:p>
                    <a:p>
                      <a:pPr lvl="0"/>
                      <a:r>
                        <a:rPr lang="en-GB" sz="1400" dirty="0">
                          <a:solidFill>
                            <a:srgbClr val="FFC000"/>
                          </a:solidFill>
                        </a:rPr>
                        <a:t>Understand that by some children sitting and some standing, you are sorting the data.</a:t>
                      </a:r>
                    </a:p>
                    <a:p>
                      <a:pPr lvl="0"/>
                      <a:r>
                        <a:rPr lang="en-GB" sz="1400" dirty="0">
                          <a:solidFill>
                            <a:srgbClr val="FFC000"/>
                          </a:solidFill>
                        </a:rPr>
                        <a:t>Explain how you have sorted them.</a:t>
                      </a:r>
                    </a:p>
                    <a:p>
                      <a:pPr lvl="0"/>
                      <a:endParaRPr lang="en-GB" sz="1400" dirty="0">
                        <a:solidFill>
                          <a:srgbClr val="0070C0"/>
                        </a:solidFill>
                      </a:endParaRPr>
                    </a:p>
                    <a:p>
                      <a:pPr lvl="0"/>
                      <a:r>
                        <a:rPr lang="en-GB" sz="1400" dirty="0">
                          <a:solidFill>
                            <a:srgbClr val="00B050"/>
                          </a:solidFill>
                        </a:rPr>
                        <a:t>Able to listen carefully and understand the question.</a:t>
                      </a:r>
                    </a:p>
                    <a:p>
                      <a:pPr lvl="0"/>
                      <a:r>
                        <a:rPr lang="en-GB" sz="1400" dirty="0">
                          <a:solidFill>
                            <a:srgbClr val="00B050"/>
                          </a:solidFill>
                        </a:rPr>
                        <a:t>Follow the arrows.</a:t>
                      </a:r>
                    </a:p>
                    <a:p>
                      <a:pPr lvl="0"/>
                      <a:r>
                        <a:rPr lang="en-GB" sz="1400" dirty="0">
                          <a:solidFill>
                            <a:srgbClr val="00B050"/>
                          </a:solidFill>
                        </a:rPr>
                        <a:t>Suggest a relevant question.</a:t>
                      </a:r>
                    </a:p>
                    <a:p>
                      <a:pPr lvl="0"/>
                      <a:r>
                        <a:rPr lang="en-GB" sz="1400" dirty="0">
                          <a:solidFill>
                            <a:srgbClr val="00B050"/>
                          </a:solidFill>
                        </a:rPr>
                        <a:t>Explain how you have sorted them.</a:t>
                      </a:r>
                    </a:p>
                    <a:p>
                      <a:pPr lvl="0"/>
                      <a:r>
                        <a:rPr lang="en-GB" sz="1400" dirty="0">
                          <a:solidFill>
                            <a:srgbClr val="00B050"/>
                          </a:solidFill>
                        </a:rPr>
                        <a:t>Show an understanding of what a branch database is.</a:t>
                      </a:r>
                    </a:p>
                    <a:p>
                      <a:pPr lvl="0"/>
                      <a:endParaRPr lang="en-GB" sz="1400" dirty="0">
                        <a:solidFill>
                          <a:srgbClr val="0070C0"/>
                        </a:solidFill>
                      </a:endParaRPr>
                    </a:p>
                    <a:p>
                      <a:pPr lvl="0"/>
                      <a:r>
                        <a:rPr lang="en-GB" sz="1400" dirty="0">
                          <a:solidFill>
                            <a:srgbClr val="0070C0"/>
                          </a:solidFill>
                        </a:rPr>
                        <a:t>Listen carefully and follow your instructions.</a:t>
                      </a:r>
                    </a:p>
                    <a:p>
                      <a:pPr lvl="0"/>
                      <a:r>
                        <a:rPr lang="en-GB" sz="1400" dirty="0">
                          <a:solidFill>
                            <a:srgbClr val="0070C0"/>
                          </a:solidFill>
                        </a:rPr>
                        <a:t>Position their fruit correctly on the pictogram.</a:t>
                      </a:r>
                    </a:p>
                    <a:p>
                      <a:pPr lvl="0"/>
                      <a:r>
                        <a:rPr lang="en-GB" sz="1400" dirty="0">
                          <a:solidFill>
                            <a:srgbClr val="0070C0"/>
                          </a:solidFill>
                        </a:rPr>
                        <a:t>Count with you as you evaluate the pictogram.</a:t>
                      </a:r>
                    </a:p>
                    <a:p>
                      <a:pPr lvl="0"/>
                      <a:r>
                        <a:rPr lang="en-GB" sz="1400" dirty="0">
                          <a:solidFill>
                            <a:srgbClr val="0070C0"/>
                          </a:solidFill>
                        </a:rPr>
                        <a:t>Use the pictogram to decide which are the most and least popular fruits.</a:t>
                      </a:r>
                    </a:p>
                  </a:txBody>
                  <a:tcPr/>
                </a:tc>
                <a:tc rowSpan="7" hMerge="1">
                  <a:txBody>
                    <a:bodyPr/>
                    <a:lstStyle/>
                    <a:p>
                      <a:endParaRPr lang="en-GB" sz="1100" dirty="0"/>
                    </a:p>
                  </a:txBody>
                  <a:tcPr/>
                </a:tc>
                <a:tc rowSpan="7" hMerge="1">
                  <a:txBody>
                    <a:bodyPr/>
                    <a:lstStyle/>
                    <a:p>
                      <a:endParaRPr lang="en-GB"/>
                    </a:p>
                  </a:txBody>
                  <a:tcPr/>
                </a:tc>
                <a:tc rowSpan="7" hMerge="1">
                  <a:txBody>
                    <a:bodyPr/>
                    <a:lstStyle/>
                    <a:p>
                      <a:endParaRPr lang="en-GB" sz="1100" dirty="0"/>
                    </a:p>
                  </a:txBody>
                  <a:tcPr/>
                </a:tc>
                <a:tc gridSpan="2">
                  <a:txBody>
                    <a:bodyPr/>
                    <a:lstStyle/>
                    <a:p>
                      <a:r>
                        <a:rPr lang="en-GB" sz="1100" i="1" dirty="0"/>
                        <a:t>altogether, bigger than, branch database, categorise, category, colour, collect, column, count, data, describe, divide, equal, graph, group, height, in total, least popular, length, less, more, most popular, pattern, pictogram, record, row, share, size, smaller than, sort, square, texture, thicker than, thinner than, weight</a:t>
                      </a:r>
                      <a:endParaRPr lang="en-GB" sz="1100" b="0" i="1" dirty="0"/>
                    </a:p>
                  </a:txBody>
                  <a:tcPr/>
                </a:tc>
                <a:tc hMerge="1">
                  <a:txBody>
                    <a:bodyPr/>
                    <a:lstStyle/>
                    <a:p>
                      <a:endParaRPr lang="en-GB" dirty="0"/>
                    </a:p>
                  </a:txBody>
                  <a:tcPr/>
                </a:tc>
                <a:extLst>
                  <a:ext uri="{0D108BD9-81ED-4DB2-BD59-A6C34878D82A}">
                    <a16:rowId xmlns:a16="http://schemas.microsoft.com/office/drawing/2014/main" val="1267818584"/>
                  </a:ext>
                </a:extLst>
              </a:tr>
              <a:tr h="255251">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r>
                        <a:rPr lang="en-GB" sz="1100" dirty="0"/>
                        <a:t>App of the Term </a:t>
                      </a:r>
                    </a:p>
                  </a:txBody>
                  <a:tcPr/>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GB" sz="1100" dirty="0"/>
                        <a:t>Continuous Provision</a:t>
                      </a:r>
                    </a:p>
                  </a:txBody>
                  <a:tcPr/>
                </a:tc>
                <a:extLst>
                  <a:ext uri="{0D108BD9-81ED-4DB2-BD59-A6C34878D82A}">
                    <a16:rowId xmlns:a16="http://schemas.microsoft.com/office/drawing/2014/main" val="1698299168"/>
                  </a:ext>
                </a:extLst>
              </a:tr>
              <a:tr h="1602766">
                <a:tc gridSpan="2" vMerge="1">
                  <a:txBody>
                    <a:bodyPr/>
                    <a:lstStyle/>
                    <a:p>
                      <a:endParaRPr lang="en-GB" sz="1100" dirty="0"/>
                    </a:p>
                  </a:txBody>
                  <a:tcPr/>
                </a:tc>
                <a:tc hMerge="1" vMerge="1">
                  <a:txBody>
                    <a:bodyPr/>
                    <a:lstStyle/>
                    <a:p>
                      <a:endParaRPr lang="en-GB"/>
                    </a:p>
                  </a:txBody>
                  <a:tcPr/>
                </a:tc>
                <a:tc gridSpan="4" vMerge="1">
                  <a:txBody>
                    <a:bodyPr/>
                    <a:lstStyle/>
                    <a:p>
                      <a:endParaRPr lang="en-GB"/>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a:txBody>
                    <a:bodyPr/>
                    <a:lstStyle/>
                    <a:p>
                      <a:pPr algn="ctr"/>
                      <a:br>
                        <a:rPr lang="en-GB" sz="1100" dirty="0"/>
                      </a:br>
                      <a:br>
                        <a:rPr lang="en-GB" sz="1100" dirty="0"/>
                      </a:br>
                      <a:br>
                        <a:rPr lang="en-GB" sz="1100" dirty="0"/>
                      </a:br>
                      <a:br>
                        <a:rPr lang="en-GB" sz="1100" dirty="0"/>
                      </a:br>
                      <a:br>
                        <a:rPr lang="en-GB" sz="1100" dirty="0"/>
                      </a:br>
                      <a:endParaRPr lang="en-GB" sz="1100" dirty="0"/>
                    </a:p>
                    <a:p>
                      <a:pPr algn="ctr"/>
                      <a:endParaRPr lang="en-GB" sz="1100" b="1" dirty="0"/>
                    </a:p>
                    <a:p>
                      <a:pPr algn="ctr"/>
                      <a:r>
                        <a:rPr lang="en-GB" sz="1100" b="1" dirty="0"/>
                        <a:t>Balloon Stickies Plus</a:t>
                      </a:r>
                    </a:p>
                  </a:txBody>
                  <a:tcPr/>
                </a:tc>
                <a:tc>
                  <a:txBody>
                    <a:bodyPr/>
                    <a:lstStyle/>
                    <a:p>
                      <a:pPr marL="171450" indent="-171450">
                        <a:buFont typeface="Arial" panose="020B0604020202020204" pitchFamily="34" charset="0"/>
                        <a:buChar char="•"/>
                      </a:pPr>
                      <a:r>
                        <a:rPr lang="en-GB" sz="1100" dirty="0"/>
                        <a:t>Sorting hoops and objects to sort</a:t>
                      </a:r>
                    </a:p>
                    <a:p>
                      <a:pPr marL="171450" indent="-171450">
                        <a:buFont typeface="Arial" panose="020B0604020202020204" pitchFamily="34" charset="0"/>
                        <a:buChar char="•"/>
                      </a:pPr>
                      <a:r>
                        <a:rPr lang="en-GB" sz="1100" dirty="0"/>
                        <a:t>Human pictograms </a:t>
                      </a:r>
                    </a:p>
                    <a:p>
                      <a:pPr marL="171450" indent="-171450">
                        <a:buFont typeface="Arial" panose="020B0604020202020204" pitchFamily="34" charset="0"/>
                        <a:buChar char="•"/>
                      </a:pPr>
                      <a:endParaRPr lang="en-GB" sz="1100" dirty="0"/>
                    </a:p>
                    <a:p>
                      <a:pPr marL="0" indent="0">
                        <a:buFont typeface="Arial" panose="020B0604020202020204" pitchFamily="34" charset="0"/>
                        <a:buNone/>
                      </a:pPr>
                      <a:r>
                        <a:rPr lang="en-GB" sz="1100" dirty="0">
                          <a:hlinkClick r:id="rId2"/>
                        </a:rPr>
                        <a:t>www.j2e.com/jit5#pictogram</a:t>
                      </a:r>
                      <a:endParaRPr lang="en-GB" sz="1100" dirty="0"/>
                    </a:p>
                    <a:p>
                      <a:pPr marL="0" indent="0">
                        <a:buFont typeface="Arial" panose="020B0604020202020204" pitchFamily="34" charset="0"/>
                        <a:buNone/>
                      </a:pPr>
                      <a:endParaRPr lang="en-GB" sz="1100" dirty="0"/>
                    </a:p>
                    <a:p>
                      <a:endParaRPr lang="en-GB" sz="1100" dirty="0"/>
                    </a:p>
                  </a:txBody>
                  <a:tcPr/>
                </a:tc>
                <a:extLst>
                  <a:ext uri="{0D108BD9-81ED-4DB2-BD59-A6C34878D82A}">
                    <a16:rowId xmlns:a16="http://schemas.microsoft.com/office/drawing/2014/main" val="3817116731"/>
                  </a:ext>
                </a:extLst>
              </a:tr>
              <a:tr h="255251">
                <a:tc gridSpan="2">
                  <a:txBody>
                    <a:bodyPr/>
                    <a:lstStyle/>
                    <a:p>
                      <a:pPr algn="ctr"/>
                      <a:r>
                        <a:rPr lang="en-GB" sz="1100" dirty="0"/>
                        <a:t>Education for a Connected World Links</a:t>
                      </a:r>
                    </a:p>
                  </a:txBody>
                  <a:tcPr/>
                </a:tc>
                <a:tc hMerge="1">
                  <a:txBody>
                    <a:bodyPr/>
                    <a:lstStyle/>
                    <a:p>
                      <a:endParaRPr lang="en-GB"/>
                    </a:p>
                  </a:txBody>
                  <a:tcPr/>
                </a:tc>
                <a:tc gridSpan="4" vMerge="1">
                  <a:txBody>
                    <a:bodyPr/>
                    <a:lstStyle/>
                    <a:p>
                      <a:pPr algn="ctr"/>
                      <a:endParaRPr lang="en-GB" sz="1100" dirty="0"/>
                    </a:p>
                  </a:txBody>
                  <a:tcPr/>
                </a:tc>
                <a:tc hMerge="1" vMerge="1">
                  <a:txBody>
                    <a:bodyPr/>
                    <a:lstStyle/>
                    <a:p>
                      <a:pPr algn="ctr"/>
                      <a:endParaRPr lang="en-GB" sz="1100" dirty="0"/>
                    </a:p>
                  </a:txBody>
                  <a:tcPr/>
                </a:tc>
                <a:tc hMerge="1" vMerge="1">
                  <a:txBody>
                    <a:bodyPr/>
                    <a:lstStyle/>
                    <a:p>
                      <a:endParaRPr lang="en-GB"/>
                    </a:p>
                  </a:txBody>
                  <a:tcPr/>
                </a:tc>
                <a:tc hMerge="1" vMerge="1">
                  <a:txBody>
                    <a:bodyPr/>
                    <a:lstStyle/>
                    <a:p>
                      <a:pPr algn="ctr"/>
                      <a:endParaRPr lang="en-GB" sz="1100" dirty="0"/>
                    </a:p>
                  </a:txBody>
                  <a:tcPr/>
                </a:tc>
                <a:tc gridSpan="2">
                  <a:txBody>
                    <a:bodyPr/>
                    <a:lstStyle/>
                    <a:p>
                      <a:pPr algn="ctr"/>
                      <a:r>
                        <a:rPr lang="en-GB" sz="1100" dirty="0"/>
                        <a:t>Disciplinary Knowledge</a:t>
                      </a:r>
                    </a:p>
                  </a:txBody>
                  <a:tcPr/>
                </a:tc>
                <a:tc hMerge="1">
                  <a:txBody>
                    <a:bodyPr/>
                    <a:lstStyle/>
                    <a:p>
                      <a:endParaRPr lang="en-GB" sz="1100" dirty="0"/>
                    </a:p>
                  </a:txBody>
                  <a:tcPr/>
                </a:tc>
                <a:extLst>
                  <a:ext uri="{0D108BD9-81ED-4DB2-BD59-A6C34878D82A}">
                    <a16:rowId xmlns:a16="http://schemas.microsoft.com/office/drawing/2014/main" val="2656242789"/>
                  </a:ext>
                </a:extLst>
              </a:tr>
              <a:tr h="2537499">
                <a:tc gridSpan="2">
                  <a:txBody>
                    <a:bodyPr/>
                    <a:lstStyle/>
                    <a:p>
                      <a:endParaRPr lang="en-GB" sz="1100" dirty="0"/>
                    </a:p>
                  </a:txBody>
                  <a:tcPr/>
                </a:tc>
                <a:tc hMerge="1">
                  <a:txBody>
                    <a:bodyPr/>
                    <a:lstStyle/>
                    <a:p>
                      <a:endParaRPr lang="en-GB"/>
                    </a:p>
                  </a:txBody>
                  <a:tcPr/>
                </a:tc>
                <a:tc gridSpan="4" vMerge="1">
                  <a:txBody>
                    <a:bodyPr/>
                    <a:lstStyle/>
                    <a:p>
                      <a:endParaRPr lang="en-GB" dirty="0"/>
                    </a:p>
                  </a:txBody>
                  <a:tcPr/>
                </a:tc>
                <a:tc hMerge="1" vMerge="1">
                  <a:txBody>
                    <a:bodyPr/>
                    <a:lstStyle/>
                    <a:p>
                      <a:endParaRPr lang="en-GB" sz="1100" dirty="0"/>
                    </a:p>
                  </a:txBody>
                  <a:tcPr/>
                </a:tc>
                <a:tc hMerge="1" vMerge="1">
                  <a:txBody>
                    <a:bodyPr/>
                    <a:lstStyle/>
                    <a:p>
                      <a:endParaRPr lang="en-GB"/>
                    </a:p>
                  </a:txBody>
                  <a:tcPr/>
                </a:tc>
                <a:tc hMerge="1" vMerge="1">
                  <a:txBody>
                    <a:bodyPr/>
                    <a:lstStyle/>
                    <a:p>
                      <a:endParaRPr lang="en-GB" sz="1100" dirty="0"/>
                    </a:p>
                  </a:txBody>
                  <a:tcPr/>
                </a:tc>
                <a:tc rowSpan="3" gridSpan="2">
                  <a:txBody>
                    <a:bodyPr/>
                    <a:lstStyle/>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understand how to sort and categorise objects.  To explain how items have been sorted and categorised.</a:t>
                      </a: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endParaRPr lang="en-GB" sz="1100" kern="1200" dirty="0">
                        <a:solidFill>
                          <a:schemeClr val="tx1"/>
                        </a:solidFill>
                        <a:effectLst/>
                        <a:latin typeface="+mn-lt"/>
                        <a:ea typeface="+mn-ea"/>
                        <a:cs typeface="+mn-cs"/>
                      </a:endParaRP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understand how to sort and categorise objects. To explain how items have been sorted and categorised. </a:t>
                      </a:r>
                      <a:endParaRPr lang="en-GB" sz="1100" kern="1200" dirty="0">
                        <a:solidFill>
                          <a:schemeClr val="tx1"/>
                        </a:solidFill>
                        <a:effectLst/>
                        <a:latin typeface="+mn-lt"/>
                        <a:ea typeface="+mn-ea"/>
                        <a:cs typeface="+mn-cs"/>
                      </a:endParaRP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endParaRPr lang="en-GB" sz="1100" kern="1200" dirty="0">
                        <a:solidFill>
                          <a:schemeClr val="tx1"/>
                        </a:solidFill>
                        <a:effectLst/>
                        <a:latin typeface="+mn-lt"/>
                        <a:ea typeface="+mn-ea"/>
                        <a:cs typeface="+mn-cs"/>
                      </a:endParaRP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understand how to sort and categorise objects. To explain how items have been sorted and categorised. </a:t>
                      </a:r>
                      <a:endParaRPr lang="en-GB" sz="1100" kern="1200" dirty="0">
                        <a:solidFill>
                          <a:schemeClr val="tx1"/>
                        </a:solidFill>
                        <a:effectLst/>
                        <a:latin typeface="+mn-lt"/>
                        <a:ea typeface="+mn-ea"/>
                        <a:cs typeface="+mn-cs"/>
                      </a:endParaRP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endParaRPr lang="en-GB" sz="1100" kern="1200" dirty="0">
                        <a:solidFill>
                          <a:schemeClr val="tx1"/>
                        </a:solidFill>
                        <a:effectLst/>
                        <a:latin typeface="+mn-lt"/>
                        <a:ea typeface="+mn-ea"/>
                        <a:cs typeface="+mn-cs"/>
                      </a:endParaRP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understand how to sort and categorise objects. To explain how items have been sorted and categorised. </a:t>
                      </a:r>
                      <a:br>
                        <a:rPr lang="en-GB" sz="1100" dirty="0"/>
                      </a:br>
                      <a:r>
                        <a:rPr lang="en-GB" sz="1100" dirty="0"/>
                        <a:t>To explore and understand the concept of branch databases.</a:t>
                      </a: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endParaRPr lang="en-GB" sz="1100" kern="1200" dirty="0">
                        <a:solidFill>
                          <a:schemeClr val="tx1"/>
                        </a:solidFill>
                        <a:effectLst/>
                        <a:latin typeface="+mn-lt"/>
                        <a:ea typeface="+mn-ea"/>
                        <a:cs typeface="+mn-cs"/>
                      </a:endParaRPr>
                    </a:p>
                    <a:p>
                      <a:pPr marL="228600" marR="0" lvl="0" indent="-228600" algn="l" defTabSz="1280160" rtl="0" eaLnBrk="1" fontAlgn="auto" latinLnBrk="0" hangingPunct="1">
                        <a:lnSpc>
                          <a:spcPct val="100000"/>
                        </a:lnSpc>
                        <a:spcBef>
                          <a:spcPts val="0"/>
                        </a:spcBef>
                        <a:spcAft>
                          <a:spcPts val="0"/>
                        </a:spcAft>
                        <a:buClrTx/>
                        <a:buSzTx/>
                        <a:buFont typeface="+mj-lt"/>
                        <a:buAutoNum type="arabicPeriod"/>
                        <a:tabLst/>
                        <a:defRPr/>
                      </a:pPr>
                      <a:r>
                        <a:rPr lang="en-GB" sz="1100" dirty="0"/>
                        <a:t>To understand how to represent data in a pictogram. </a:t>
                      </a:r>
                      <a:br>
                        <a:rPr lang="en-GB" sz="1100" dirty="0"/>
                      </a:br>
                      <a:r>
                        <a:rPr lang="en-GB" sz="1100"/>
                        <a:t>To </a:t>
                      </a:r>
                      <a:r>
                        <a:rPr lang="en-GB" sz="1100" dirty="0"/>
                        <a:t>understand how to read a simple pictogram.</a:t>
                      </a:r>
                      <a:endParaRPr lang="en-GB" sz="1100" kern="1200" dirty="0">
                        <a:solidFill>
                          <a:schemeClr val="tx1"/>
                        </a:solidFill>
                        <a:effectLst/>
                        <a:latin typeface="+mn-lt"/>
                        <a:ea typeface="+mn-ea"/>
                        <a:cs typeface="+mn-cs"/>
                      </a:endParaRPr>
                    </a:p>
                  </a:txBody>
                  <a:tcPr/>
                </a:tc>
                <a:tc rowSpan="3" hMerge="1">
                  <a:txBody>
                    <a:bodyPr/>
                    <a:lstStyle/>
                    <a:p>
                      <a:endParaRPr lang="en-GB" sz="1100" dirty="0"/>
                    </a:p>
                  </a:txBody>
                  <a:tcPr/>
                </a:tc>
                <a:extLst>
                  <a:ext uri="{0D108BD9-81ED-4DB2-BD59-A6C34878D82A}">
                    <a16:rowId xmlns:a16="http://schemas.microsoft.com/office/drawing/2014/main" val="1740481448"/>
                  </a:ext>
                </a:extLst>
              </a:tr>
              <a:tr h="255251">
                <a:tc gridSpan="2">
                  <a:txBody>
                    <a:bodyPr/>
                    <a:lstStyle/>
                    <a:p>
                      <a:pPr algn="ctr"/>
                      <a:r>
                        <a:rPr lang="en-GB" sz="1100" dirty="0"/>
                        <a:t>Future Learning</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857866412"/>
                  </a:ext>
                </a:extLst>
              </a:tr>
              <a:tr h="675307">
                <a:tc gridSpan="2">
                  <a:txBody>
                    <a:bodyPr/>
                    <a:lstStyle/>
                    <a:p>
                      <a:r>
                        <a:rPr lang="en-GB" sz="1100" dirty="0"/>
                        <a:t>Year 1 – Date and Information </a:t>
                      </a:r>
                    </a:p>
                    <a:p>
                      <a:r>
                        <a:rPr lang="en-GB" sz="1100" dirty="0"/>
                        <a:t>Grouping Data </a:t>
                      </a:r>
                    </a:p>
                  </a:txBody>
                  <a:tcPr/>
                </a:tc>
                <a:tc hMerge="1">
                  <a:txBody>
                    <a:bodyPr/>
                    <a:lstStyle/>
                    <a:p>
                      <a:endParaRPr lang="en-GB"/>
                    </a:p>
                  </a:txBody>
                  <a:tcPr/>
                </a:tc>
                <a:tc gridSpan="4" vMerge="1">
                  <a:txBody>
                    <a:bodyPr/>
                    <a:lstStyle/>
                    <a:p>
                      <a:endParaRPr lang="en-GB"/>
                    </a:p>
                  </a:txBody>
                  <a:tcPr/>
                </a:tc>
                <a:tc hMerge="1" vMerge="1">
                  <a:txBody>
                    <a:bodyPr/>
                    <a:lstStyle/>
                    <a:p>
                      <a:endParaRPr lang="en-GB"/>
                    </a:p>
                  </a:txBody>
                  <a:tcPr/>
                </a:tc>
                <a:tc hMerge="1" vMerge="1">
                  <a:txBody>
                    <a:bodyPr/>
                    <a:lstStyle/>
                    <a:p>
                      <a:endParaRPr lang="en-GB"/>
                    </a:p>
                  </a:txBody>
                  <a:tcPr/>
                </a:tc>
                <a:tc hMerge="1" vMerge="1">
                  <a:txBody>
                    <a:bodyPr/>
                    <a:lstStyle/>
                    <a:p>
                      <a:endParaRPr lang="en-GB"/>
                    </a:p>
                  </a:txBody>
                  <a:tcPr/>
                </a:tc>
                <a:tc gridSpan="2"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920928782"/>
                  </a:ext>
                </a:extLst>
              </a:tr>
              <a:tr h="320234">
                <a:tc gridSpan="8">
                  <a:txBody>
                    <a:bodyPr/>
                    <a:lstStyle/>
                    <a:p>
                      <a:pPr algn="ctr"/>
                      <a:r>
                        <a:rPr lang="en-GB" sz="1100" dirty="0"/>
                        <a:t>Teaching Ideas</a:t>
                      </a:r>
                    </a:p>
                  </a:txBody>
                  <a:tcPr/>
                </a:tc>
                <a:tc hMerge="1">
                  <a:txBody>
                    <a:bodyPr/>
                    <a:lstStyle/>
                    <a:p>
                      <a:endParaRPr lang="en-GB"/>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sz="110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09749139"/>
                  </a:ext>
                </a:extLst>
              </a:tr>
              <a:tr h="496851">
                <a:tc>
                  <a:txBody>
                    <a:bodyPr/>
                    <a:lstStyle/>
                    <a:p>
                      <a:r>
                        <a:rPr lang="en-GB" sz="1600" dirty="0"/>
                        <a:t>Week One</a:t>
                      </a:r>
                    </a:p>
                  </a:txBody>
                  <a:tcPr/>
                </a:tc>
                <a:tc gridSpan="2">
                  <a:txBody>
                    <a:bodyPr/>
                    <a:lstStyle/>
                    <a:p>
                      <a:r>
                        <a:rPr lang="en-GB" sz="1600" dirty="0"/>
                        <a:t>Week Two</a:t>
                      </a:r>
                    </a:p>
                  </a:txBody>
                  <a:tcPr/>
                </a:tc>
                <a:tc hMerge="1">
                  <a:txBody>
                    <a:bodyPr/>
                    <a:lstStyle/>
                    <a:p>
                      <a:endParaRPr lang="en-GB"/>
                    </a:p>
                  </a:txBody>
                  <a:tcPr/>
                </a:tc>
                <a:tc>
                  <a:txBody>
                    <a:bodyPr/>
                    <a:lstStyle/>
                    <a:p>
                      <a:r>
                        <a:rPr lang="en-GB" sz="1600" dirty="0"/>
                        <a:t>Week Three</a:t>
                      </a:r>
                    </a:p>
                  </a:txBody>
                  <a:tcPr/>
                </a:tc>
                <a:tc>
                  <a:txBody>
                    <a:bodyPr/>
                    <a:lstStyle/>
                    <a:p>
                      <a:pPr algn="ctr"/>
                      <a:r>
                        <a:rPr lang="en-GB" sz="1600" dirty="0"/>
                        <a:t>Week Four</a:t>
                      </a:r>
                    </a:p>
                  </a:txBody>
                  <a:tcPr/>
                </a:tc>
                <a:tc gridSpan="2">
                  <a:txBody>
                    <a:bodyPr/>
                    <a:lstStyle/>
                    <a:p>
                      <a:pPr algn="ctr"/>
                      <a:r>
                        <a:rPr lang="en-GB" sz="1600" dirty="0"/>
                        <a:t>Week Five </a:t>
                      </a:r>
                    </a:p>
                  </a:txBody>
                  <a:tcPr/>
                </a:tc>
                <a:tc hMerge="1">
                  <a:txBody>
                    <a:bodyPr/>
                    <a:lstStyle/>
                    <a:p>
                      <a:endParaRPr lang="en-GB"/>
                    </a:p>
                  </a:txBody>
                  <a:tcPr/>
                </a:tc>
                <a:tc>
                  <a:txBody>
                    <a:bodyPr/>
                    <a:lstStyle/>
                    <a:p>
                      <a:pPr algn="ctr"/>
                      <a:r>
                        <a:rPr lang="en-GB" sz="1600" dirty="0"/>
                        <a:t>Week Six</a:t>
                      </a:r>
                    </a:p>
                  </a:txBody>
                  <a:tcPr/>
                </a:tc>
                <a:extLst>
                  <a:ext uri="{0D108BD9-81ED-4DB2-BD59-A6C34878D82A}">
                    <a16:rowId xmlns:a16="http://schemas.microsoft.com/office/drawing/2014/main" val="560451775"/>
                  </a:ext>
                </a:extLst>
              </a:tr>
              <a:tr h="1260619">
                <a:tc>
                  <a:txBody>
                    <a:bodyPr/>
                    <a:lstStyle/>
                    <a:p>
                      <a:pPr algn="ctr"/>
                      <a:r>
                        <a:rPr lang="en-GB" sz="1100" dirty="0">
                          <a:solidFill>
                            <a:srgbClr val="FF0000"/>
                          </a:solidFill>
                        </a:rPr>
                        <a:t>Loose parts play</a:t>
                      </a:r>
                    </a:p>
                  </a:txBody>
                  <a:tcPr/>
                </a:tc>
                <a:tc gridSpan="2">
                  <a:txBody>
                    <a:bodyPr/>
                    <a:lstStyle/>
                    <a:p>
                      <a:pPr algn="ctr"/>
                      <a:r>
                        <a:rPr lang="en-GB" sz="1100" dirty="0">
                          <a:solidFill>
                            <a:srgbClr val="FF6600"/>
                          </a:solidFill>
                        </a:rPr>
                        <a:t>Sorting ourselves</a:t>
                      </a:r>
                    </a:p>
                  </a:txBody>
                  <a:tcPr/>
                </a:tc>
                <a:tc hMerge="1">
                  <a:txBody>
                    <a:bodyPr/>
                    <a:lstStyle/>
                    <a:p>
                      <a:endParaRPr lang="en-GB"/>
                    </a:p>
                  </a:txBody>
                  <a:tcPr/>
                </a:tc>
                <a:tc>
                  <a:txBody>
                    <a:bodyPr/>
                    <a:lstStyle/>
                    <a:p>
                      <a:pPr algn="ctr"/>
                      <a:r>
                        <a:rPr lang="en-GB" sz="1100" dirty="0">
                          <a:solidFill>
                            <a:schemeClr val="accent4"/>
                          </a:solidFill>
                        </a:rPr>
                        <a:t>Yes or No</a:t>
                      </a:r>
                    </a:p>
                  </a:txBody>
                  <a:tcPr/>
                </a:tc>
                <a:tc>
                  <a:txBody>
                    <a:bodyPr/>
                    <a:lstStyle/>
                    <a:p>
                      <a:pPr algn="ctr"/>
                      <a:r>
                        <a:rPr lang="en-GB" sz="1100" dirty="0">
                          <a:solidFill>
                            <a:srgbClr val="00B050"/>
                          </a:solidFill>
                        </a:rPr>
                        <a:t>Creating a branching database</a:t>
                      </a:r>
                    </a:p>
                  </a:txBody>
                  <a:tcPr/>
                </a:tc>
                <a:tc gridSpan="2">
                  <a:txBody>
                    <a:bodyPr/>
                    <a:lstStyle/>
                    <a:p>
                      <a:pPr algn="ctr"/>
                      <a:r>
                        <a:rPr lang="en-GB" sz="1100" dirty="0">
                          <a:solidFill>
                            <a:srgbClr val="0070C0"/>
                          </a:solidFill>
                        </a:rPr>
                        <a:t>Exploring pictograms</a:t>
                      </a:r>
                    </a:p>
                  </a:txBody>
                  <a:tcPr/>
                </a:tc>
                <a:tc hMerge="1">
                  <a:txBody>
                    <a:bodyPr/>
                    <a:lstStyle/>
                    <a:p>
                      <a:endParaRPr lang="en-GB"/>
                    </a:p>
                  </a:txBody>
                  <a:tcPr/>
                </a:tc>
                <a:tc>
                  <a:txBody>
                    <a:bodyPr/>
                    <a:lstStyle/>
                    <a:p>
                      <a:pPr algn="ctr"/>
                      <a:endParaRPr lang="en-GB" sz="1100" dirty="0">
                        <a:solidFill>
                          <a:srgbClr val="7030A0"/>
                        </a:solidFill>
                      </a:endParaRPr>
                    </a:p>
                  </a:txBody>
                  <a:tcPr/>
                </a:tc>
                <a:extLst>
                  <a:ext uri="{0D108BD9-81ED-4DB2-BD59-A6C34878D82A}">
                    <a16:rowId xmlns:a16="http://schemas.microsoft.com/office/drawing/2014/main" val="3235056895"/>
                  </a:ext>
                </a:extLst>
              </a:tr>
            </a:tbl>
          </a:graphicData>
        </a:graphic>
      </p:graphicFrame>
      <p:sp>
        <p:nvSpPr>
          <p:cNvPr id="28" name="TextBox 27"/>
          <p:cNvSpPr txBox="1"/>
          <p:nvPr/>
        </p:nvSpPr>
        <p:spPr>
          <a:xfrm>
            <a:off x="1838747" y="262826"/>
            <a:ext cx="9481717" cy="369332"/>
          </a:xfrm>
          <a:prstGeom prst="rect">
            <a:avLst/>
          </a:prstGeom>
          <a:solidFill>
            <a:schemeClr val="bg1">
              <a:lumMod val="85000"/>
            </a:schemeClr>
          </a:solidFill>
          <a:ln>
            <a:solidFill>
              <a:schemeClr val="tx1"/>
            </a:solidFill>
          </a:ln>
        </p:spPr>
        <p:txBody>
          <a:bodyPr wrap="square" rtlCol="0">
            <a:spAutoFit/>
          </a:bodyPr>
          <a:lstStyle/>
          <a:p>
            <a:pPr algn="ctr"/>
            <a:r>
              <a:rPr lang="en-GB" b="1" dirty="0"/>
              <a:t>Year group: EYFS / Term: Summer 2 / Topic: Data &amp; Information (Introduction to Data)</a:t>
            </a:r>
          </a:p>
        </p:txBody>
      </p:sp>
      <p:pic>
        <p:nvPicPr>
          <p:cNvPr id="2" name="Picture 1"/>
          <p:cNvPicPr>
            <a:picLocks noChangeAspect="1"/>
          </p:cNvPicPr>
          <p:nvPr/>
        </p:nvPicPr>
        <p:blipFill>
          <a:blip r:embed="rId3"/>
          <a:stretch>
            <a:fillRect/>
          </a:stretch>
        </p:blipFill>
        <p:spPr>
          <a:xfrm>
            <a:off x="11666920" y="219374"/>
            <a:ext cx="646424" cy="675542"/>
          </a:xfrm>
          <a:prstGeom prst="rect">
            <a:avLst/>
          </a:prstGeom>
        </p:spPr>
      </p:pic>
      <p:pic>
        <p:nvPicPr>
          <p:cNvPr id="7" name="Picture 6">
            <a:extLst>
              <a:ext uri="{FF2B5EF4-FFF2-40B4-BE49-F238E27FC236}">
                <a16:creationId xmlns:a16="http://schemas.microsoft.com/office/drawing/2014/main" id="{D78FE28D-693E-4E71-B5AC-3D1983A2698D}"/>
              </a:ext>
            </a:extLst>
          </p:cNvPr>
          <p:cNvPicPr>
            <a:picLocks noChangeAspect="1"/>
          </p:cNvPicPr>
          <p:nvPr/>
        </p:nvPicPr>
        <p:blipFill>
          <a:blip r:embed="rId4"/>
          <a:stretch>
            <a:fillRect/>
          </a:stretch>
        </p:blipFill>
        <p:spPr>
          <a:xfrm>
            <a:off x="9340501" y="2442576"/>
            <a:ext cx="919807" cy="937163"/>
          </a:xfrm>
          <a:prstGeom prst="rect">
            <a:avLst/>
          </a:prstGeom>
        </p:spPr>
      </p:pic>
    </p:spTree>
    <p:extLst>
      <p:ext uri="{BB962C8B-B14F-4D97-AF65-F5344CB8AC3E}">
        <p14:creationId xmlns:p14="http://schemas.microsoft.com/office/powerpoint/2010/main" val="13226102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919</TotalTime>
  <Words>2898</Words>
  <Application>Microsoft Office PowerPoint</Application>
  <PresentationFormat>A3 Paper (297x420 mm)</PresentationFormat>
  <Paragraphs>324</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vector>
  </TitlesOfParts>
  <Company>OneIT Services and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Bedwell</dc:creator>
  <cp:lastModifiedBy>Gemma Johnson</cp:lastModifiedBy>
  <cp:revision>80</cp:revision>
  <dcterms:created xsi:type="dcterms:W3CDTF">2021-12-06T11:27:23Z</dcterms:created>
  <dcterms:modified xsi:type="dcterms:W3CDTF">2025-01-06T21:29:02Z</dcterms:modified>
</cp:coreProperties>
</file>