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A697"/>
    <a:srgbClr val="60BEA1"/>
    <a:srgbClr val="99CCFF"/>
    <a:srgbClr val="66FFCC"/>
    <a:srgbClr val="8FE9D8"/>
    <a:srgbClr val="33CCFF"/>
    <a:srgbClr val="4BA97C"/>
    <a:srgbClr val="38C2A1"/>
    <a:srgbClr val="A0D8CF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59" autoAdjust="0"/>
    <p:restoredTop sz="94660"/>
  </p:normalViewPr>
  <p:slideViewPr>
    <p:cSldViewPr snapToGrid="0">
      <p:cViewPr varScale="1">
        <p:scale>
          <a:sx n="85" d="100"/>
          <a:sy n="85" d="100"/>
        </p:scale>
        <p:origin x="49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DF91-CACD-403E-A090-5C37ED3321EE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F9C6F-8553-4379-841E-D652E3CC33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9539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DF91-CACD-403E-A090-5C37ED3321EE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F9C6F-8553-4379-841E-D652E3CC33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1342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DF91-CACD-403E-A090-5C37ED3321EE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F9C6F-8553-4379-841E-D652E3CC33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3708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DF91-CACD-403E-A090-5C37ED3321EE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F9C6F-8553-4379-841E-D652E3CC33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8056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DF91-CACD-403E-A090-5C37ED3321EE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F9C6F-8553-4379-841E-D652E3CC33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6246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DF91-CACD-403E-A090-5C37ED3321EE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F9C6F-8553-4379-841E-D652E3CC33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3773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DF91-CACD-403E-A090-5C37ED3321EE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F9C6F-8553-4379-841E-D652E3CC33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6092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DF91-CACD-403E-A090-5C37ED3321EE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F9C6F-8553-4379-841E-D652E3CC33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4095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DF91-CACD-403E-A090-5C37ED3321EE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F9C6F-8553-4379-841E-D652E3CC33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7194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DF91-CACD-403E-A090-5C37ED3321EE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F9C6F-8553-4379-841E-D652E3CC33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3214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DF91-CACD-403E-A090-5C37ED3321EE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F9C6F-8553-4379-841E-D652E3CC33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954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14DF91-CACD-403E-A090-5C37ED3321EE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5F9C6F-8553-4379-841E-D652E3CC33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10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" Type="http://schemas.openxmlformats.org/officeDocument/2006/relationships/image" Target="../media/image1.png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4" Type="http://schemas.microsoft.com/office/2007/relationships/hdphoto" Target="../media/hdphoto1.wdp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7.tmp"/><Relationship Id="rId18" Type="http://schemas.openxmlformats.org/officeDocument/2006/relationships/image" Target="../media/image22.tmp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12" Type="http://schemas.openxmlformats.org/officeDocument/2006/relationships/image" Target="../media/image16.tmp"/><Relationship Id="rId17" Type="http://schemas.openxmlformats.org/officeDocument/2006/relationships/image" Target="../media/image21.tmp"/><Relationship Id="rId2" Type="http://schemas.openxmlformats.org/officeDocument/2006/relationships/image" Target="../media/image1.png"/><Relationship Id="rId16" Type="http://schemas.openxmlformats.org/officeDocument/2006/relationships/image" Target="../media/image20.tm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5" Type="http://schemas.openxmlformats.org/officeDocument/2006/relationships/image" Target="../media/image19.tmp"/><Relationship Id="rId10" Type="http://schemas.openxmlformats.org/officeDocument/2006/relationships/image" Target="../media/image7.png"/><Relationship Id="rId19" Type="http://schemas.openxmlformats.org/officeDocument/2006/relationships/image" Target="../media/image23.tmp"/><Relationship Id="rId4" Type="http://schemas.microsoft.com/office/2007/relationships/hdphoto" Target="../media/hdphoto1.wdp"/><Relationship Id="rId9" Type="http://schemas.openxmlformats.org/officeDocument/2006/relationships/image" Target="../media/image6.png"/><Relationship Id="rId14" Type="http://schemas.openxmlformats.org/officeDocument/2006/relationships/image" Target="../media/image18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mage result for communicate ic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315" y="2517673"/>
            <a:ext cx="620232" cy="620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330357" y="3033418"/>
            <a:ext cx="16060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Making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66674" y="3030866"/>
            <a:ext cx="20948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Evaluating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38554" y="2947917"/>
            <a:ext cx="1543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Technique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5379778" y="2182811"/>
            <a:ext cx="2433270" cy="2023795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Rounded Rectangle 41"/>
          <p:cNvSpPr/>
          <p:nvPr/>
        </p:nvSpPr>
        <p:spPr>
          <a:xfrm>
            <a:off x="2832249" y="2154374"/>
            <a:ext cx="2433270" cy="2023795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Rounded Rectangle 42"/>
          <p:cNvSpPr/>
          <p:nvPr/>
        </p:nvSpPr>
        <p:spPr>
          <a:xfrm>
            <a:off x="357492" y="2127479"/>
            <a:ext cx="2326852" cy="2023795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5" name="Straight Connector 44"/>
          <p:cNvCxnSpPr>
            <a:stCxn id="111" idx="2"/>
          </p:cNvCxnSpPr>
          <p:nvPr/>
        </p:nvCxnSpPr>
        <p:spPr>
          <a:xfrm flipH="1">
            <a:off x="9133430" y="3846379"/>
            <a:ext cx="3744" cy="762027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1857057" y="4586551"/>
            <a:ext cx="9664383" cy="4526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8931447" y="4588814"/>
            <a:ext cx="0" cy="465997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6649418" y="4581246"/>
            <a:ext cx="0" cy="465997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4000468" y="4610394"/>
            <a:ext cx="0" cy="465997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ounded Rectangle 60"/>
          <p:cNvSpPr/>
          <p:nvPr/>
        </p:nvSpPr>
        <p:spPr>
          <a:xfrm>
            <a:off x="321376" y="570175"/>
            <a:ext cx="11719582" cy="1456529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C000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080276" y="161698"/>
            <a:ext cx="6084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/>
              <a:t>Signhills</a:t>
            </a:r>
            <a:r>
              <a:rPr lang="en-GB" b="1" dirty="0"/>
              <a:t> Infants Academy Art Big Ideas –EYFS</a:t>
            </a:r>
          </a:p>
        </p:txBody>
      </p:sp>
      <p:cxnSp>
        <p:nvCxnSpPr>
          <p:cNvPr id="3" name="Straight Connector 2"/>
          <p:cNvCxnSpPr/>
          <p:nvPr/>
        </p:nvCxnSpPr>
        <p:spPr>
          <a:xfrm flipH="1">
            <a:off x="1047120" y="3222190"/>
            <a:ext cx="240839" cy="41879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21211" y="2296089"/>
            <a:ext cx="9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Select/collect examples</a:t>
            </a:r>
          </a:p>
        </p:txBody>
      </p:sp>
      <p:cxnSp>
        <p:nvCxnSpPr>
          <p:cNvPr id="47" name="Straight Connector 46"/>
          <p:cNvCxnSpPr/>
          <p:nvPr/>
        </p:nvCxnSpPr>
        <p:spPr>
          <a:xfrm>
            <a:off x="1908499" y="3191452"/>
            <a:ext cx="102220" cy="360953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1773448" y="3543158"/>
            <a:ext cx="8880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Visual </a:t>
            </a:r>
          </a:p>
          <a:p>
            <a:r>
              <a:rPr lang="en-GB" sz="1100" dirty="0"/>
              <a:t>Language</a:t>
            </a:r>
          </a:p>
        </p:txBody>
      </p:sp>
      <p:cxnSp>
        <p:nvCxnSpPr>
          <p:cNvPr id="51" name="Straight Connector 50"/>
          <p:cNvCxnSpPr/>
          <p:nvPr/>
        </p:nvCxnSpPr>
        <p:spPr>
          <a:xfrm flipV="1">
            <a:off x="1828248" y="2693108"/>
            <a:ext cx="249295" cy="305103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1902595" y="2298437"/>
            <a:ext cx="88480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Art</a:t>
            </a:r>
          </a:p>
          <a:p>
            <a:r>
              <a:rPr lang="en-GB" sz="1100" dirty="0"/>
              <a:t>Vocabulary</a:t>
            </a:r>
          </a:p>
        </p:txBody>
      </p:sp>
      <p:cxnSp>
        <p:nvCxnSpPr>
          <p:cNvPr id="66" name="Straight Connector 65"/>
          <p:cNvCxnSpPr/>
          <p:nvPr/>
        </p:nvCxnSpPr>
        <p:spPr>
          <a:xfrm flipH="1" flipV="1">
            <a:off x="884943" y="2701682"/>
            <a:ext cx="269081" cy="27669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608344" y="3603826"/>
            <a:ext cx="10097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Ask &amp; answer questions</a:t>
            </a:r>
          </a:p>
        </p:txBody>
      </p:sp>
      <p:cxnSp>
        <p:nvCxnSpPr>
          <p:cNvPr id="69" name="Straight Connector 68"/>
          <p:cNvCxnSpPr/>
          <p:nvPr/>
        </p:nvCxnSpPr>
        <p:spPr>
          <a:xfrm flipH="1" flipV="1">
            <a:off x="3429844" y="2729536"/>
            <a:ext cx="304309" cy="257427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5473199" y="2353805"/>
            <a:ext cx="93132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Share views and opinions</a:t>
            </a:r>
          </a:p>
        </p:txBody>
      </p:sp>
      <p:cxnSp>
        <p:nvCxnSpPr>
          <p:cNvPr id="80" name="Straight Connector 79"/>
          <p:cNvCxnSpPr/>
          <p:nvPr/>
        </p:nvCxnSpPr>
        <p:spPr>
          <a:xfrm>
            <a:off x="6649418" y="3266657"/>
            <a:ext cx="41223" cy="40381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6458661" y="3612556"/>
            <a:ext cx="130365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Sources of evidence created by the greats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2797670" y="2310913"/>
            <a:ext cx="10055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/>
              <a:t>Fine motor skills</a:t>
            </a:r>
          </a:p>
        </p:txBody>
      </p:sp>
      <p:cxnSp>
        <p:nvCxnSpPr>
          <p:cNvPr id="89" name="Straight Connector 88"/>
          <p:cNvCxnSpPr/>
          <p:nvPr/>
        </p:nvCxnSpPr>
        <p:spPr>
          <a:xfrm flipV="1">
            <a:off x="4536438" y="2597816"/>
            <a:ext cx="119480" cy="464432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>
            <a:off x="4262295" y="2298436"/>
            <a:ext cx="10507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Observation</a:t>
            </a:r>
          </a:p>
        </p:txBody>
      </p:sp>
      <p:cxnSp>
        <p:nvCxnSpPr>
          <p:cNvPr id="93" name="Straight Connector 92"/>
          <p:cNvCxnSpPr/>
          <p:nvPr/>
        </p:nvCxnSpPr>
        <p:spPr>
          <a:xfrm>
            <a:off x="4528195" y="3311568"/>
            <a:ext cx="81728" cy="226501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>
            <a:off x="4198993" y="3563932"/>
            <a:ext cx="9624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/>
              <a:t>Cause and consequence</a:t>
            </a:r>
          </a:p>
        </p:txBody>
      </p:sp>
      <p:cxnSp>
        <p:nvCxnSpPr>
          <p:cNvPr id="101" name="Straight Connector 100"/>
          <p:cNvCxnSpPr/>
          <p:nvPr/>
        </p:nvCxnSpPr>
        <p:spPr>
          <a:xfrm flipH="1">
            <a:off x="3545856" y="3288215"/>
            <a:ext cx="195411" cy="29712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/>
          <p:cNvSpPr txBox="1"/>
          <p:nvPr/>
        </p:nvSpPr>
        <p:spPr>
          <a:xfrm>
            <a:off x="2775782" y="3496421"/>
            <a:ext cx="8393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/>
              <a:t>Exploration</a:t>
            </a:r>
          </a:p>
        </p:txBody>
      </p:sp>
      <p:cxnSp>
        <p:nvCxnSpPr>
          <p:cNvPr id="104" name="Straight Connector 103"/>
          <p:cNvCxnSpPr/>
          <p:nvPr/>
        </p:nvCxnSpPr>
        <p:spPr>
          <a:xfrm>
            <a:off x="5996078" y="2594839"/>
            <a:ext cx="209066" cy="29048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8" name="Picture 6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96" b="99204" l="5596" r="100000">
                        <a14:foregroundMark x1="66667" y1="29443" x2="66667" y2="29443"/>
                        <a14:foregroundMark x1="56934" y1="56764" x2="56934" y2="5676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46000" y="2562834"/>
            <a:ext cx="530418" cy="499414"/>
          </a:xfrm>
          <a:prstGeom prst="rect">
            <a:avLst/>
          </a:prstGeom>
        </p:spPr>
      </p:pic>
      <p:cxnSp>
        <p:nvCxnSpPr>
          <p:cNvPr id="106" name="Straight Connector 105"/>
          <p:cNvCxnSpPr/>
          <p:nvPr/>
        </p:nvCxnSpPr>
        <p:spPr>
          <a:xfrm>
            <a:off x="1876547" y="4610394"/>
            <a:ext cx="0" cy="465997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Picture 6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3202" y="2522882"/>
            <a:ext cx="622870" cy="48119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204579" y="5833070"/>
            <a:ext cx="13049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Paint, surface and texture 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3314650" y="5783135"/>
            <a:ext cx="13716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Drawing and sketchbooks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5968234" y="5667086"/>
            <a:ext cx="13049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Print, colour and collage </a:t>
            </a:r>
          </a:p>
        </p:txBody>
      </p:sp>
      <p:cxnSp>
        <p:nvCxnSpPr>
          <p:cNvPr id="96" name="Straight Connector 95"/>
          <p:cNvCxnSpPr/>
          <p:nvPr/>
        </p:nvCxnSpPr>
        <p:spPr>
          <a:xfrm>
            <a:off x="11521440" y="4544985"/>
            <a:ext cx="0" cy="465997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3331070" y="3681697"/>
            <a:ext cx="9624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/>
              <a:t>Similarities &amp;</a:t>
            </a:r>
          </a:p>
          <a:p>
            <a:pPr algn="ctr"/>
            <a:r>
              <a:rPr lang="en-GB" sz="1000" dirty="0"/>
              <a:t>differences</a:t>
            </a:r>
          </a:p>
        </p:txBody>
      </p:sp>
      <p:cxnSp>
        <p:nvCxnSpPr>
          <p:cNvPr id="100" name="Straight Connector 99"/>
          <p:cNvCxnSpPr/>
          <p:nvPr/>
        </p:nvCxnSpPr>
        <p:spPr>
          <a:xfrm flipH="1">
            <a:off x="3889931" y="3513418"/>
            <a:ext cx="61735" cy="20721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>
          <a:xfrm flipH="1">
            <a:off x="5912430" y="3223680"/>
            <a:ext cx="286354" cy="296495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Box 104"/>
          <p:cNvSpPr txBox="1"/>
          <p:nvPr/>
        </p:nvSpPr>
        <p:spPr>
          <a:xfrm>
            <a:off x="5379778" y="3431589"/>
            <a:ext cx="13036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Different versions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6784469" y="2250544"/>
            <a:ext cx="9624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/>
              <a:t>Similarities &amp;</a:t>
            </a:r>
          </a:p>
          <a:p>
            <a:pPr algn="ctr"/>
            <a:r>
              <a:rPr lang="en-GB" sz="1000" dirty="0"/>
              <a:t>differences</a:t>
            </a:r>
          </a:p>
        </p:txBody>
      </p:sp>
      <p:cxnSp>
        <p:nvCxnSpPr>
          <p:cNvPr id="109" name="Straight Connector 108"/>
          <p:cNvCxnSpPr/>
          <p:nvPr/>
        </p:nvCxnSpPr>
        <p:spPr>
          <a:xfrm flipH="1">
            <a:off x="6784469" y="2460664"/>
            <a:ext cx="185239" cy="12805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 flipH="1" flipV="1">
            <a:off x="897296" y="3083926"/>
            <a:ext cx="311793" cy="41404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/>
          <p:cNvSpPr txBox="1"/>
          <p:nvPr/>
        </p:nvSpPr>
        <p:spPr>
          <a:xfrm>
            <a:off x="376880" y="2875455"/>
            <a:ext cx="7315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Emotions</a:t>
            </a:r>
          </a:p>
        </p:txBody>
      </p:sp>
      <p:sp>
        <p:nvSpPr>
          <p:cNvPr id="111" name="Rounded Rectangle 110"/>
          <p:cNvSpPr/>
          <p:nvPr/>
        </p:nvSpPr>
        <p:spPr>
          <a:xfrm>
            <a:off x="8392374" y="2711023"/>
            <a:ext cx="1489600" cy="1135356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447983" y="3137065"/>
            <a:ext cx="19987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u="sng" dirty="0"/>
              <a:t>Generating ideas</a:t>
            </a:r>
          </a:p>
        </p:txBody>
      </p:sp>
      <p:pic>
        <p:nvPicPr>
          <p:cNvPr id="91" name="Picture 2" descr="Paint Palette Board With Brush Outline - Painting Logo Black And White ,  Free Transparent Clipart - ClipartKey"/>
          <p:cNvPicPr>
            <a:picLocks noChangeAspect="1" noChangeArrowheads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918" y="5190060"/>
            <a:ext cx="717106" cy="616231"/>
          </a:xfrm>
          <a:prstGeom prst="rect">
            <a:avLst/>
          </a:prstGeom>
          <a:solidFill>
            <a:srgbClr val="60BEA1"/>
          </a:solidFill>
          <a:ln>
            <a:noFill/>
          </a:ln>
        </p:spPr>
      </p:pic>
      <p:pic>
        <p:nvPicPr>
          <p:cNvPr id="112" name="Picture 6" descr="Pencil Outline Clipart - Clipart Suggest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389" y="5141134"/>
            <a:ext cx="553906" cy="60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" name="Picture 8" descr="BLOCK PRINTI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3279" y="5067352"/>
            <a:ext cx="449221" cy="599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94443" y="5056699"/>
            <a:ext cx="588808" cy="71710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471954" y="6017623"/>
            <a:ext cx="1010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8144985" y="5783779"/>
            <a:ext cx="18060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Working in three dimensions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11644" y="5002686"/>
            <a:ext cx="826163" cy="87975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418675" y="5751154"/>
            <a:ext cx="1732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Collaboration and community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0300" y="816049"/>
            <a:ext cx="10374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110487" y="847429"/>
            <a:ext cx="803609" cy="9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FF599226-670D-4A38-B8EE-6DFA2CED91B5}"/>
              </a:ext>
            </a:extLst>
          </p:cNvPr>
          <p:cNvSpPr txBox="1"/>
          <p:nvPr/>
        </p:nvSpPr>
        <p:spPr>
          <a:xfrm>
            <a:off x="680774" y="1678755"/>
            <a:ext cx="14997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What can we see?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749CF615-02CB-4B03-9688-942C9CE714BA}"/>
              </a:ext>
            </a:extLst>
          </p:cNvPr>
          <p:cNvSpPr txBox="1"/>
          <p:nvPr/>
        </p:nvSpPr>
        <p:spPr>
          <a:xfrm>
            <a:off x="7172201" y="1604733"/>
            <a:ext cx="14997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How can we explore 3d materials?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19EFB6A6-CBF5-49CA-9FF5-394DE2121067}"/>
              </a:ext>
            </a:extLst>
          </p:cNvPr>
          <p:cNvSpPr txBox="1"/>
          <p:nvPr/>
        </p:nvSpPr>
        <p:spPr>
          <a:xfrm>
            <a:off x="2077543" y="557809"/>
            <a:ext cx="20459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How can we explore colour?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B72CEE06-DDAC-4521-A26C-BE61F2C2D145}"/>
              </a:ext>
            </a:extLst>
          </p:cNvPr>
          <p:cNvSpPr txBox="1"/>
          <p:nvPr/>
        </p:nvSpPr>
        <p:spPr>
          <a:xfrm>
            <a:off x="5433909" y="610015"/>
            <a:ext cx="18386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How can we explore materials and marks?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3BB50A3E-DA97-4AC1-817B-33683410872E}"/>
              </a:ext>
            </a:extLst>
          </p:cNvPr>
          <p:cNvSpPr txBox="1"/>
          <p:nvPr/>
        </p:nvSpPr>
        <p:spPr>
          <a:xfrm>
            <a:off x="3794898" y="1694938"/>
            <a:ext cx="18386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How can we build worlds?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66386235-3AB6-4D2F-A11A-E5A480AF3486}"/>
              </a:ext>
            </a:extLst>
          </p:cNvPr>
          <p:cNvSpPr txBox="1"/>
          <p:nvPr/>
        </p:nvSpPr>
        <p:spPr>
          <a:xfrm>
            <a:off x="1459457" y="2368023"/>
            <a:ext cx="14997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What can we see?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A379AB1F-A0CE-473D-8E9C-D6D7892D784A}"/>
              </a:ext>
            </a:extLst>
          </p:cNvPr>
          <p:cNvSpPr txBox="1"/>
          <p:nvPr/>
        </p:nvSpPr>
        <p:spPr>
          <a:xfrm>
            <a:off x="8647239" y="610015"/>
            <a:ext cx="14997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How can we use our bodies to make art?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D2B50659-2102-4A89-80BA-153A0819E13F}"/>
              </a:ext>
            </a:extLst>
          </p:cNvPr>
          <p:cNvSpPr txBox="1"/>
          <p:nvPr/>
        </p:nvSpPr>
        <p:spPr>
          <a:xfrm>
            <a:off x="10161457" y="1605169"/>
            <a:ext cx="1614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How can we use our imaginations?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7103347-CCFC-4DDA-BBE0-530656800D4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082" y="602515"/>
            <a:ext cx="1106507" cy="116197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B530EBD-E7D2-467A-A2B1-D59CD9C24DB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989" y="804466"/>
            <a:ext cx="1083026" cy="110881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FDF3BFCC-44E4-44A2-9032-BD391F58979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400" y="666089"/>
            <a:ext cx="1010256" cy="103483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3F62C0D-6C06-4780-B2C3-884592DCDAF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537" y="985275"/>
            <a:ext cx="983107" cy="1001458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25E09439-DF52-49F1-ADED-DA395A04875C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3164" y="598763"/>
            <a:ext cx="999873" cy="1067432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1AF6E0F-B69F-42A5-9FB2-EBD9C4CA108F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127" y="1030778"/>
            <a:ext cx="960141" cy="993515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57BA6D1F-5C5D-418F-B593-BE2D8DD0920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2773" y="655861"/>
            <a:ext cx="931089" cy="958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090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mage result for communicate ic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933" y="3406538"/>
            <a:ext cx="620232" cy="620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301964" y="3923790"/>
            <a:ext cx="16060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Making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21446" y="3525179"/>
            <a:ext cx="20948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Evaluating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164426" y="3661183"/>
            <a:ext cx="1543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Technique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5683565" y="3336388"/>
            <a:ext cx="2433270" cy="1597448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Rounded Rectangle 41"/>
          <p:cNvSpPr/>
          <p:nvPr/>
        </p:nvSpPr>
        <p:spPr>
          <a:xfrm>
            <a:off x="3010836" y="3297282"/>
            <a:ext cx="2433270" cy="1659872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Rounded Rectangle 42"/>
          <p:cNvSpPr/>
          <p:nvPr/>
        </p:nvSpPr>
        <p:spPr>
          <a:xfrm>
            <a:off x="409407" y="3315881"/>
            <a:ext cx="2326852" cy="1646636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5" name="Straight Connector 44"/>
          <p:cNvCxnSpPr/>
          <p:nvPr/>
        </p:nvCxnSpPr>
        <p:spPr>
          <a:xfrm>
            <a:off x="11001440" y="4453652"/>
            <a:ext cx="5907" cy="531033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1828248" y="5022485"/>
            <a:ext cx="9664383" cy="4526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8929088" y="4984686"/>
            <a:ext cx="0" cy="465997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6611209" y="4984686"/>
            <a:ext cx="0" cy="465997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4058377" y="5047242"/>
            <a:ext cx="0" cy="465997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ounded Rectangle 60"/>
          <p:cNvSpPr/>
          <p:nvPr/>
        </p:nvSpPr>
        <p:spPr>
          <a:xfrm>
            <a:off x="271724" y="514451"/>
            <a:ext cx="11719582" cy="2648140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C000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429845" y="196734"/>
            <a:ext cx="6521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/>
              <a:t>Signhills</a:t>
            </a:r>
            <a:r>
              <a:rPr lang="en-GB" b="1" dirty="0"/>
              <a:t> Infants Academy Art Big Ideas- KS1</a:t>
            </a:r>
          </a:p>
        </p:txBody>
      </p:sp>
      <p:cxnSp>
        <p:nvCxnSpPr>
          <p:cNvPr id="3" name="Straight Connector 2"/>
          <p:cNvCxnSpPr/>
          <p:nvPr/>
        </p:nvCxnSpPr>
        <p:spPr>
          <a:xfrm flipH="1">
            <a:off x="778644" y="3964042"/>
            <a:ext cx="240839" cy="41879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35535" y="3272383"/>
            <a:ext cx="9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Select/collect examples</a:t>
            </a:r>
          </a:p>
        </p:txBody>
      </p:sp>
      <p:cxnSp>
        <p:nvCxnSpPr>
          <p:cNvPr id="47" name="Straight Connector 46"/>
          <p:cNvCxnSpPr/>
          <p:nvPr/>
        </p:nvCxnSpPr>
        <p:spPr>
          <a:xfrm>
            <a:off x="2086588" y="4046659"/>
            <a:ext cx="102220" cy="360953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1791283" y="4408332"/>
            <a:ext cx="8880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Visual </a:t>
            </a:r>
          </a:p>
          <a:p>
            <a:r>
              <a:rPr lang="en-GB" sz="1100" dirty="0"/>
              <a:t>Language</a:t>
            </a:r>
          </a:p>
        </p:txBody>
      </p:sp>
      <p:cxnSp>
        <p:nvCxnSpPr>
          <p:cNvPr id="51" name="Straight Connector 50"/>
          <p:cNvCxnSpPr/>
          <p:nvPr/>
        </p:nvCxnSpPr>
        <p:spPr>
          <a:xfrm flipV="1">
            <a:off x="1758518" y="3440429"/>
            <a:ext cx="249295" cy="305103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1919886" y="3354559"/>
            <a:ext cx="88480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Art</a:t>
            </a:r>
          </a:p>
          <a:p>
            <a:r>
              <a:rPr lang="en-GB" sz="1100" dirty="0"/>
              <a:t>Vocabulary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495254" y="4388227"/>
            <a:ext cx="10097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Ask &amp; answer questions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5656385" y="3520126"/>
            <a:ext cx="93132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Share views and opinions</a:t>
            </a:r>
          </a:p>
        </p:txBody>
      </p:sp>
      <p:cxnSp>
        <p:nvCxnSpPr>
          <p:cNvPr id="80" name="Straight Connector 79"/>
          <p:cNvCxnSpPr/>
          <p:nvPr/>
        </p:nvCxnSpPr>
        <p:spPr>
          <a:xfrm>
            <a:off x="7225504" y="3684191"/>
            <a:ext cx="313402" cy="50062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6794459" y="4319294"/>
            <a:ext cx="130365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Sources of evidence created by the greats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3109978" y="3442006"/>
            <a:ext cx="10055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/>
              <a:t>Fine motor skills</a:t>
            </a:r>
          </a:p>
        </p:txBody>
      </p:sp>
      <p:cxnSp>
        <p:nvCxnSpPr>
          <p:cNvPr id="89" name="Straight Connector 88"/>
          <p:cNvCxnSpPr/>
          <p:nvPr/>
        </p:nvCxnSpPr>
        <p:spPr>
          <a:xfrm flipV="1">
            <a:off x="4547948" y="3493767"/>
            <a:ext cx="119480" cy="464432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>
            <a:off x="4632799" y="3455231"/>
            <a:ext cx="10507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Observation</a:t>
            </a:r>
          </a:p>
        </p:txBody>
      </p:sp>
      <p:cxnSp>
        <p:nvCxnSpPr>
          <p:cNvPr id="93" name="Straight Connector 92"/>
          <p:cNvCxnSpPr/>
          <p:nvPr/>
        </p:nvCxnSpPr>
        <p:spPr>
          <a:xfrm>
            <a:off x="4488045" y="4031873"/>
            <a:ext cx="339295" cy="39968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>
            <a:off x="4346114" y="4475032"/>
            <a:ext cx="9624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/>
              <a:t>Cause and consequence</a:t>
            </a:r>
          </a:p>
        </p:txBody>
      </p:sp>
      <p:cxnSp>
        <p:nvCxnSpPr>
          <p:cNvPr id="101" name="Straight Connector 100"/>
          <p:cNvCxnSpPr/>
          <p:nvPr/>
        </p:nvCxnSpPr>
        <p:spPr>
          <a:xfrm flipH="1">
            <a:off x="3665364" y="3703546"/>
            <a:ext cx="195411" cy="29712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/>
          <p:cNvSpPr txBox="1"/>
          <p:nvPr/>
        </p:nvSpPr>
        <p:spPr>
          <a:xfrm>
            <a:off x="3010162" y="3898513"/>
            <a:ext cx="8393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/>
              <a:t>Exploration</a:t>
            </a:r>
          </a:p>
        </p:txBody>
      </p:sp>
      <p:cxnSp>
        <p:nvCxnSpPr>
          <p:cNvPr id="104" name="Straight Connector 103"/>
          <p:cNvCxnSpPr/>
          <p:nvPr/>
        </p:nvCxnSpPr>
        <p:spPr>
          <a:xfrm>
            <a:off x="6478542" y="3744501"/>
            <a:ext cx="209066" cy="29048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8" name="Picture 6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96" b="99204" l="5596" r="100000">
                        <a14:foregroundMark x1="66667" y1="29443" x2="66667" y2="29443"/>
                        <a14:foregroundMark x1="56934" y1="56764" x2="56934" y2="5676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60439" y="3805967"/>
            <a:ext cx="530418" cy="499414"/>
          </a:xfrm>
          <a:prstGeom prst="rect">
            <a:avLst/>
          </a:prstGeom>
        </p:spPr>
      </p:pic>
      <p:cxnSp>
        <p:nvCxnSpPr>
          <p:cNvPr id="106" name="Straight Connector 105"/>
          <p:cNvCxnSpPr/>
          <p:nvPr/>
        </p:nvCxnSpPr>
        <p:spPr>
          <a:xfrm>
            <a:off x="1876547" y="5047243"/>
            <a:ext cx="0" cy="465997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Picture 6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47453" y="3481670"/>
            <a:ext cx="622870" cy="48119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193385" y="6186736"/>
            <a:ext cx="13049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Paint, surface and texture 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3360618" y="6186736"/>
            <a:ext cx="13716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Drawing and sketchbooks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5941161" y="6202289"/>
            <a:ext cx="13049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Print, colour and collage </a:t>
            </a:r>
          </a:p>
        </p:txBody>
      </p:sp>
      <p:cxnSp>
        <p:nvCxnSpPr>
          <p:cNvPr id="96" name="Straight Connector 95"/>
          <p:cNvCxnSpPr/>
          <p:nvPr/>
        </p:nvCxnSpPr>
        <p:spPr>
          <a:xfrm>
            <a:off x="11492631" y="4984685"/>
            <a:ext cx="0" cy="465997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3223532" y="4475032"/>
            <a:ext cx="9624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/>
              <a:t>Similarities &amp;</a:t>
            </a:r>
          </a:p>
          <a:p>
            <a:pPr algn="ctr"/>
            <a:r>
              <a:rPr lang="en-GB" sz="1000" dirty="0"/>
              <a:t>differences</a:t>
            </a:r>
          </a:p>
        </p:txBody>
      </p:sp>
      <p:cxnSp>
        <p:nvCxnSpPr>
          <p:cNvPr id="100" name="Straight Connector 99"/>
          <p:cNvCxnSpPr/>
          <p:nvPr/>
        </p:nvCxnSpPr>
        <p:spPr>
          <a:xfrm flipH="1">
            <a:off x="3710399" y="4235413"/>
            <a:ext cx="61735" cy="20721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>
          <a:xfrm flipH="1">
            <a:off x="6286312" y="3959782"/>
            <a:ext cx="286354" cy="296495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Box 104"/>
          <p:cNvSpPr txBox="1"/>
          <p:nvPr/>
        </p:nvSpPr>
        <p:spPr>
          <a:xfrm>
            <a:off x="5583114" y="4244773"/>
            <a:ext cx="13036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Different versions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7260321" y="3505039"/>
            <a:ext cx="9624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/>
              <a:t>Similarities &amp;</a:t>
            </a:r>
          </a:p>
          <a:p>
            <a:pPr algn="ctr"/>
            <a:r>
              <a:rPr lang="en-GB" sz="1000" dirty="0"/>
              <a:t>differences</a:t>
            </a:r>
          </a:p>
        </p:txBody>
      </p:sp>
      <p:cxnSp>
        <p:nvCxnSpPr>
          <p:cNvPr id="79" name="Straight Connector 78"/>
          <p:cNvCxnSpPr/>
          <p:nvPr/>
        </p:nvCxnSpPr>
        <p:spPr>
          <a:xfrm flipH="1" flipV="1">
            <a:off x="949427" y="3475987"/>
            <a:ext cx="311793" cy="41404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/>
          <p:cNvSpPr txBox="1"/>
          <p:nvPr/>
        </p:nvSpPr>
        <p:spPr>
          <a:xfrm>
            <a:off x="448288" y="3633152"/>
            <a:ext cx="7315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Emotions</a:t>
            </a:r>
          </a:p>
        </p:txBody>
      </p:sp>
      <p:sp>
        <p:nvSpPr>
          <p:cNvPr id="111" name="Rounded Rectangle 110"/>
          <p:cNvSpPr/>
          <p:nvPr/>
        </p:nvSpPr>
        <p:spPr>
          <a:xfrm>
            <a:off x="10164426" y="3296197"/>
            <a:ext cx="1489600" cy="1135356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571190" y="3852599"/>
            <a:ext cx="19987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u="sng" dirty="0"/>
              <a:t>Generating ideas</a:t>
            </a:r>
          </a:p>
        </p:txBody>
      </p:sp>
      <p:pic>
        <p:nvPicPr>
          <p:cNvPr id="91" name="Picture 2" descr="Paint Palette Board With Brush Outline - Painting Logo Black And White ,  Free Transparent Clipart - ClipartKey"/>
          <p:cNvPicPr>
            <a:picLocks noChangeAspect="1" noChangeArrowheads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238" y="5565949"/>
            <a:ext cx="717106" cy="616231"/>
          </a:xfrm>
          <a:prstGeom prst="rect">
            <a:avLst/>
          </a:prstGeom>
          <a:solidFill>
            <a:srgbClr val="60BEA1"/>
          </a:solidFill>
          <a:ln>
            <a:noFill/>
          </a:ln>
        </p:spPr>
      </p:pic>
      <p:pic>
        <p:nvPicPr>
          <p:cNvPr id="112" name="Picture 6" descr="Pencil Outline Clipart - Clipart Suggest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3515" y="5565949"/>
            <a:ext cx="487608" cy="530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" name="Picture 8" descr="BLOCK PRINTI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9572" y="5590765"/>
            <a:ext cx="449221" cy="599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45725" y="5516042"/>
            <a:ext cx="538987" cy="65643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471954" y="6017623"/>
            <a:ext cx="1010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8142381" y="6186736"/>
            <a:ext cx="1806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Working in three dimensions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21160" y="5508795"/>
            <a:ext cx="683967" cy="72833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493730" y="6182180"/>
            <a:ext cx="1732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Collaboration and community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8A1CAAF8-EDAC-46F4-93A6-E10A9047116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147" y="1081560"/>
            <a:ext cx="1129460" cy="1630889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37FDB65E-3E59-414E-B00E-0165E81D6341}"/>
              </a:ext>
            </a:extLst>
          </p:cNvPr>
          <p:cNvSpPr txBox="1"/>
          <p:nvPr/>
        </p:nvSpPr>
        <p:spPr>
          <a:xfrm>
            <a:off x="439607" y="768972"/>
            <a:ext cx="10963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Autumn 2 </a:t>
            </a:r>
          </a:p>
          <a:p>
            <a:r>
              <a:rPr lang="en-GB" sz="1100" dirty="0"/>
              <a:t>Year 1 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4DE674CC-E85D-4169-9EE9-35B4D83046A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490" y="1072576"/>
            <a:ext cx="1224300" cy="1851392"/>
          </a:xfrm>
          <a:prstGeom prst="rect">
            <a:avLst/>
          </a:prstGeom>
        </p:spPr>
      </p:pic>
      <p:sp>
        <p:nvSpPr>
          <p:cNvPr id="88" name="TextBox 87">
            <a:extLst>
              <a:ext uri="{FF2B5EF4-FFF2-40B4-BE49-F238E27FC236}">
                <a16:creationId xmlns:a16="http://schemas.microsoft.com/office/drawing/2014/main" id="{D61E0286-7428-4589-BA00-5B596125537D}"/>
              </a:ext>
            </a:extLst>
          </p:cNvPr>
          <p:cNvSpPr txBox="1"/>
          <p:nvPr/>
        </p:nvSpPr>
        <p:spPr>
          <a:xfrm>
            <a:off x="3080386" y="722817"/>
            <a:ext cx="10963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Summer 1</a:t>
            </a:r>
          </a:p>
          <a:p>
            <a:r>
              <a:rPr lang="en-GB" sz="1100" dirty="0"/>
              <a:t> Year 1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47659C43-152B-45EC-A0E1-B9DF484CB82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554" y="1129588"/>
            <a:ext cx="1224300" cy="1727007"/>
          </a:xfrm>
          <a:prstGeom prst="rect">
            <a:avLst/>
          </a:prstGeom>
        </p:spPr>
      </p:pic>
      <p:sp>
        <p:nvSpPr>
          <p:cNvPr id="94" name="TextBox 93">
            <a:extLst>
              <a:ext uri="{FF2B5EF4-FFF2-40B4-BE49-F238E27FC236}">
                <a16:creationId xmlns:a16="http://schemas.microsoft.com/office/drawing/2014/main" id="{F3206ECF-ADC7-4FFB-8BE7-8C67C732E7DC}"/>
              </a:ext>
            </a:extLst>
          </p:cNvPr>
          <p:cNvSpPr txBox="1"/>
          <p:nvPr/>
        </p:nvSpPr>
        <p:spPr>
          <a:xfrm>
            <a:off x="4347790" y="767825"/>
            <a:ext cx="10963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Summer 2</a:t>
            </a:r>
          </a:p>
          <a:p>
            <a:r>
              <a:rPr lang="en-GB" sz="1100" dirty="0"/>
              <a:t> Year 1</a:t>
            </a: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75F0DD78-050F-49BE-B06E-52EE546F9B6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1648" y="1134618"/>
            <a:ext cx="1260670" cy="1789953"/>
          </a:xfrm>
          <a:prstGeom prst="rect">
            <a:avLst/>
          </a:prstGeom>
        </p:spPr>
      </p:pic>
      <p:sp>
        <p:nvSpPr>
          <p:cNvPr id="97" name="TextBox 96">
            <a:extLst>
              <a:ext uri="{FF2B5EF4-FFF2-40B4-BE49-F238E27FC236}">
                <a16:creationId xmlns:a16="http://schemas.microsoft.com/office/drawing/2014/main" id="{AB9D4AD6-2215-4C29-8B62-EDEF3C6C1418}"/>
              </a:ext>
            </a:extLst>
          </p:cNvPr>
          <p:cNvSpPr txBox="1"/>
          <p:nvPr/>
        </p:nvSpPr>
        <p:spPr>
          <a:xfrm>
            <a:off x="5790451" y="799762"/>
            <a:ext cx="10963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Autumn 2</a:t>
            </a:r>
          </a:p>
          <a:p>
            <a:r>
              <a:rPr lang="en-GB" sz="1100" dirty="0"/>
              <a:t> Year 2</a:t>
            </a:r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F1EA0B92-4B8B-4F02-8437-24B5D73B88F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9872" y="1130042"/>
            <a:ext cx="1241101" cy="1869803"/>
          </a:xfrm>
          <a:prstGeom prst="rect">
            <a:avLst/>
          </a:prstGeom>
        </p:spPr>
      </p:pic>
      <p:sp>
        <p:nvSpPr>
          <p:cNvPr id="107" name="TextBox 106">
            <a:extLst>
              <a:ext uri="{FF2B5EF4-FFF2-40B4-BE49-F238E27FC236}">
                <a16:creationId xmlns:a16="http://schemas.microsoft.com/office/drawing/2014/main" id="{59612959-BC0C-42DB-95EE-198777C68A75}"/>
              </a:ext>
            </a:extLst>
          </p:cNvPr>
          <p:cNvSpPr txBox="1"/>
          <p:nvPr/>
        </p:nvSpPr>
        <p:spPr>
          <a:xfrm>
            <a:off x="7247846" y="808787"/>
            <a:ext cx="10963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Spring 2</a:t>
            </a:r>
          </a:p>
          <a:p>
            <a:r>
              <a:rPr lang="en-GB" sz="1100" dirty="0"/>
              <a:t> Year 2</a:t>
            </a:r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08AA5580-DA80-4E22-AFB9-6753B596917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5579" y="1129588"/>
            <a:ext cx="1324697" cy="1830218"/>
          </a:xfrm>
          <a:prstGeom prst="rect">
            <a:avLst/>
          </a:prstGeom>
        </p:spPr>
      </p:pic>
      <p:sp>
        <p:nvSpPr>
          <p:cNvPr id="109" name="TextBox 108">
            <a:extLst>
              <a:ext uri="{FF2B5EF4-FFF2-40B4-BE49-F238E27FC236}">
                <a16:creationId xmlns:a16="http://schemas.microsoft.com/office/drawing/2014/main" id="{C228209F-FDE4-4DF2-9E05-0166144A0346}"/>
              </a:ext>
            </a:extLst>
          </p:cNvPr>
          <p:cNvSpPr txBox="1"/>
          <p:nvPr/>
        </p:nvSpPr>
        <p:spPr>
          <a:xfrm>
            <a:off x="8915218" y="808787"/>
            <a:ext cx="10963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Summer 1</a:t>
            </a:r>
          </a:p>
          <a:p>
            <a:r>
              <a:rPr lang="en-GB" sz="1100" dirty="0"/>
              <a:t> Year 2</a:t>
            </a:r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B370EF31-65E2-4876-93DC-5E9B32ED359C}"/>
              </a:ext>
            </a:extLst>
          </p:cNvPr>
          <p:cNvCxnSpPr/>
          <p:nvPr/>
        </p:nvCxnSpPr>
        <p:spPr>
          <a:xfrm>
            <a:off x="5583114" y="566066"/>
            <a:ext cx="0" cy="2596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45DB212C-DC44-44B7-93CC-79452C9E1013}"/>
              </a:ext>
            </a:extLst>
          </p:cNvPr>
          <p:cNvSpPr txBox="1"/>
          <p:nvPr/>
        </p:nvSpPr>
        <p:spPr>
          <a:xfrm>
            <a:off x="1957735" y="742278"/>
            <a:ext cx="10963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Spring 2</a:t>
            </a:r>
          </a:p>
          <a:p>
            <a:r>
              <a:rPr lang="en-GB" sz="1100" dirty="0"/>
              <a:t> Year 1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86FEECA-81B1-417D-BF77-65C67737BAD1}"/>
              </a:ext>
            </a:extLst>
          </p:cNvPr>
          <p:cNvSpPr txBox="1"/>
          <p:nvPr/>
        </p:nvSpPr>
        <p:spPr>
          <a:xfrm>
            <a:off x="10646130" y="856733"/>
            <a:ext cx="10963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Summer 2</a:t>
            </a:r>
          </a:p>
          <a:p>
            <a:r>
              <a:rPr lang="en-GB" sz="1100" dirty="0"/>
              <a:t> Year 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BF8FC0-4CD3-44B9-B552-09AC9709C1B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354" y="1105004"/>
            <a:ext cx="1225505" cy="170324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4275159-CF23-45F7-9350-1F8E94A601FA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1027" y="1182540"/>
            <a:ext cx="1327972" cy="187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8651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1735</TotalTime>
  <Words>239</Words>
  <Application>Microsoft Office PowerPoint</Application>
  <PresentationFormat>Widescreen</PresentationFormat>
  <Paragraphs>81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>OneIT Services and Solutions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Simpson, Rachel</dc:creator>
  <cp:lastModifiedBy>Tracey Johnson</cp:lastModifiedBy>
  <cp:revision>197</cp:revision>
  <cp:lastPrinted>2024-11-14T13:54:31Z</cp:lastPrinted>
  <dcterms:created xsi:type="dcterms:W3CDTF">2020-01-31T15:23:38Z</dcterms:created>
  <dcterms:modified xsi:type="dcterms:W3CDTF">2025-01-06T15:45:11Z</dcterms:modified>
</cp:coreProperties>
</file>