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56" r:id="rId2"/>
  </p:sldIdLst>
  <p:sldSz cx="12801600" cy="96012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95165" autoAdjust="0"/>
  </p:normalViewPr>
  <p:slideViewPr>
    <p:cSldViewPr snapToGrid="0">
      <p:cViewPr varScale="1">
        <p:scale>
          <a:sx n="58" d="100"/>
          <a:sy n="58" d="100"/>
        </p:scale>
        <p:origin x="140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18E85D-55AE-428D-9E7E-E272FA45B79A}" type="datetimeFigureOut">
              <a:rPr lang="en-GB" smtClean="0"/>
              <a:t>06/01/2025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DB3816-94CE-46DF-B2BE-AE128C710487}" type="slidenum">
              <a:rPr lang="en-GB" smtClean="0"/>
              <a:t>‹#›</a:t>
            </a:fld>
            <a:endParaRPr lang="en-GB"/>
          </a:p>
        </p:txBody>
      </p:sp>
    </p:spTree>
    <p:extLst>
      <p:ext uri="{BB962C8B-B14F-4D97-AF65-F5344CB8AC3E}">
        <p14:creationId xmlns:p14="http://schemas.microsoft.com/office/powerpoint/2010/main" val="1531533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BDB3816-94CE-46DF-B2BE-AE128C710487}" type="slidenum">
              <a:rPr lang="en-GB" smtClean="0"/>
              <a:t>1</a:t>
            </a:fld>
            <a:endParaRPr lang="en-GB"/>
          </a:p>
        </p:txBody>
      </p:sp>
    </p:spTree>
    <p:extLst>
      <p:ext uri="{BB962C8B-B14F-4D97-AF65-F5344CB8AC3E}">
        <p14:creationId xmlns:p14="http://schemas.microsoft.com/office/powerpoint/2010/main" val="725696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en-US"/>
              <a:t>Click to edit Master title style</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219260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1486501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4080312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4260802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en-US"/>
              <a:t>Click to edit Master title style</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1783735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C0EEF-DAED-4B92-9E7A-58BD69AC3030}" type="datetimeFigureOut">
              <a:rPr lang="en-GB" smtClean="0"/>
              <a:t>06/01/2025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2551615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Edit Master text styles</a:t>
            </a:r>
          </a:p>
        </p:txBody>
      </p:sp>
      <p:sp>
        <p:nvSpPr>
          <p:cNvPr id="4" name="Content Placeholder 3"/>
          <p:cNvSpPr>
            <a:spLocks noGrp="1"/>
          </p:cNvSpPr>
          <p:nvPr>
            <p:ph sz="half" idx="2"/>
          </p:nvPr>
        </p:nvSpPr>
        <p:spPr>
          <a:xfrm>
            <a:off x="881779" y="3507105"/>
            <a:ext cx="5415676" cy="51584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Edit Master text styles</a:t>
            </a:r>
          </a:p>
        </p:txBody>
      </p:sp>
      <p:sp>
        <p:nvSpPr>
          <p:cNvPr id="6" name="Content Placeholder 5"/>
          <p:cNvSpPr>
            <a:spLocks noGrp="1"/>
          </p:cNvSpPr>
          <p:nvPr>
            <p:ph sz="quarter" idx="4"/>
          </p:nvPr>
        </p:nvSpPr>
        <p:spPr>
          <a:xfrm>
            <a:off x="6480811" y="3507105"/>
            <a:ext cx="5442347" cy="51584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C0EEF-DAED-4B92-9E7A-58BD69AC3030}" type="datetimeFigureOut">
              <a:rPr lang="en-GB" smtClean="0"/>
              <a:t>06/01/2025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3206276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C0EEF-DAED-4B92-9E7A-58BD69AC3030}" type="datetimeFigureOut">
              <a:rPr lang="en-GB" smtClean="0"/>
              <a:t>06/01/2025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22909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C0EEF-DAED-4B92-9E7A-58BD69AC3030}" type="datetimeFigureOut">
              <a:rPr lang="en-GB" smtClean="0"/>
              <a:t>06/01/2025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309442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US"/>
              <a:t>Click to edit Master title style</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Edit Master text styles</a:t>
            </a:r>
          </a:p>
        </p:txBody>
      </p:sp>
      <p:sp>
        <p:nvSpPr>
          <p:cNvPr id="5" name="Date Placeholder 4"/>
          <p:cNvSpPr>
            <a:spLocks noGrp="1"/>
          </p:cNvSpPr>
          <p:nvPr>
            <p:ph type="dt" sz="half" idx="10"/>
          </p:nvPr>
        </p:nvSpPr>
        <p:spPr/>
        <p:txBody>
          <a:bodyPr/>
          <a:lstStyle/>
          <a:p>
            <a:fld id="{87DC0EEF-DAED-4B92-9E7A-58BD69AC3030}" type="datetimeFigureOut">
              <a:rPr lang="en-GB" smtClean="0"/>
              <a:t>06/01/2025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41470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en-US"/>
              <a:t>Click icon to add picture</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Edit Master text styles</a:t>
            </a:r>
          </a:p>
        </p:txBody>
      </p:sp>
      <p:sp>
        <p:nvSpPr>
          <p:cNvPr id="5" name="Date Placeholder 4"/>
          <p:cNvSpPr>
            <a:spLocks noGrp="1"/>
          </p:cNvSpPr>
          <p:nvPr>
            <p:ph type="dt" sz="half" idx="10"/>
          </p:nvPr>
        </p:nvSpPr>
        <p:spPr/>
        <p:txBody>
          <a:bodyPr/>
          <a:lstStyle/>
          <a:p>
            <a:fld id="{87DC0EEF-DAED-4B92-9E7A-58BD69AC3030}" type="datetimeFigureOut">
              <a:rPr lang="en-GB" smtClean="0"/>
              <a:t>06/01/2025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206141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87DC0EEF-DAED-4B92-9E7A-58BD69AC3030}" type="datetimeFigureOut">
              <a:rPr lang="en-GB" smtClean="0"/>
              <a:t>06/01/2025</a:t>
            </a:fld>
            <a:endParaRPr lang="en-GB"/>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23DC25CC-385F-47EF-AA3D-D4B9858D2BEB}" type="slidenum">
              <a:rPr lang="en-GB" smtClean="0"/>
              <a:t>‹#›</a:t>
            </a:fld>
            <a:endParaRPr lang="en-GB"/>
          </a:p>
        </p:txBody>
      </p:sp>
    </p:spTree>
    <p:extLst>
      <p:ext uri="{BB962C8B-B14F-4D97-AF65-F5344CB8AC3E}">
        <p14:creationId xmlns:p14="http://schemas.microsoft.com/office/powerpoint/2010/main" val="40654482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tmp"/><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tmp"/><Relationship Id="rId1" Type="http://schemas.openxmlformats.org/officeDocument/2006/relationships/slideLayout" Target="../slideLayouts/slideLayout1.xml"/><Relationship Id="rId6" Type="http://schemas.openxmlformats.org/officeDocument/2006/relationships/image" Target="../media/image4.tmp"/><Relationship Id="rId11" Type="http://schemas.openxmlformats.org/officeDocument/2006/relationships/image" Target="../media/image9.png"/><Relationship Id="rId5" Type="http://schemas.openxmlformats.org/officeDocument/2006/relationships/image" Target="../media/image3.tmp"/><Relationship Id="rId15" Type="http://schemas.openxmlformats.org/officeDocument/2006/relationships/image" Target="../media/image13.tmp"/><Relationship Id="rId10" Type="http://schemas.openxmlformats.org/officeDocument/2006/relationships/image" Target="../media/image8.png"/><Relationship Id="rId4" Type="http://schemas.openxmlformats.org/officeDocument/2006/relationships/image" Target="../media/image2.tmp"/><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p:cNvSpPr/>
          <p:nvPr/>
        </p:nvSpPr>
        <p:spPr>
          <a:xfrm>
            <a:off x="0" y="0"/>
            <a:ext cx="13013635" cy="9601200"/>
          </a:xfrm>
          <a:prstGeom prst="frame">
            <a:avLst>
              <a:gd name="adj1" fmla="val 2089"/>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3305" tIns="31652" rIns="63305" bIns="31652" numCol="1" spcCol="0" rtlCol="0" fromWordArt="0" anchor="ctr" anchorCtr="0" forceAA="0" compatLnSpc="1">
            <a:prstTxWarp prst="textNoShape">
              <a:avLst/>
            </a:prstTxWarp>
            <a:noAutofit/>
          </a:bodyPr>
          <a:lstStyle/>
          <a:p>
            <a:pPr algn="ctr"/>
            <a:endParaRPr lang="en-GB" sz="1246">
              <a:solidFill>
                <a:schemeClr val="tx1"/>
              </a:solidFill>
            </a:endParaRPr>
          </a:p>
        </p:txBody>
      </p:sp>
      <p:sp>
        <p:nvSpPr>
          <p:cNvPr id="9" name="TextBox 8"/>
          <p:cNvSpPr txBox="1"/>
          <p:nvPr/>
        </p:nvSpPr>
        <p:spPr>
          <a:xfrm>
            <a:off x="5354167" y="262826"/>
            <a:ext cx="2093265" cy="348109"/>
          </a:xfrm>
          <a:prstGeom prst="rect">
            <a:avLst/>
          </a:prstGeom>
          <a:noFill/>
        </p:spPr>
        <p:txBody>
          <a:bodyPr wrap="none" rtlCol="0">
            <a:spAutoFit/>
          </a:bodyPr>
          <a:lstStyle/>
          <a:p>
            <a:r>
              <a:rPr lang="en-GB" sz="1662" dirty="0"/>
              <a:t>Unit 2: Roman Britain </a:t>
            </a:r>
          </a:p>
        </p:txBody>
      </p:sp>
      <p:graphicFrame>
        <p:nvGraphicFramePr>
          <p:cNvPr id="10" name="Table 9"/>
          <p:cNvGraphicFramePr>
            <a:graphicFrameLocks noGrp="1"/>
          </p:cNvGraphicFramePr>
          <p:nvPr>
            <p:extLst>
              <p:ext uri="{D42A27DB-BD31-4B8C-83A1-F6EECF244321}">
                <p14:modId xmlns:p14="http://schemas.microsoft.com/office/powerpoint/2010/main" val="3166191064"/>
              </p:ext>
            </p:extLst>
          </p:nvPr>
        </p:nvGraphicFramePr>
        <p:xfrm>
          <a:off x="330086" y="883117"/>
          <a:ext cx="12312487" cy="7686886"/>
        </p:xfrm>
        <a:graphic>
          <a:graphicData uri="http://schemas.openxmlformats.org/drawingml/2006/table">
            <a:tbl>
              <a:tblPr firstRow="1" bandRow="1">
                <a:tableStyleId>{5940675A-B579-460E-94D1-54222C63F5DA}</a:tableStyleId>
              </a:tblPr>
              <a:tblGrid>
                <a:gridCol w="1716828">
                  <a:extLst>
                    <a:ext uri="{9D8B030D-6E8A-4147-A177-3AD203B41FA5}">
                      <a16:colId xmlns:a16="http://schemas.microsoft.com/office/drawing/2014/main" val="3597595348"/>
                    </a:ext>
                  </a:extLst>
                </a:gridCol>
                <a:gridCol w="1726300">
                  <a:extLst>
                    <a:ext uri="{9D8B030D-6E8A-4147-A177-3AD203B41FA5}">
                      <a16:colId xmlns:a16="http://schemas.microsoft.com/office/drawing/2014/main" val="1615232983"/>
                    </a:ext>
                  </a:extLst>
                </a:gridCol>
                <a:gridCol w="863945">
                  <a:extLst>
                    <a:ext uri="{9D8B030D-6E8A-4147-A177-3AD203B41FA5}">
                      <a16:colId xmlns:a16="http://schemas.microsoft.com/office/drawing/2014/main" val="1150712378"/>
                    </a:ext>
                  </a:extLst>
                </a:gridCol>
                <a:gridCol w="1136913">
                  <a:extLst>
                    <a:ext uri="{9D8B030D-6E8A-4147-A177-3AD203B41FA5}">
                      <a16:colId xmlns:a16="http://schemas.microsoft.com/office/drawing/2014/main" val="3650321404"/>
                    </a:ext>
                  </a:extLst>
                </a:gridCol>
                <a:gridCol w="2697438">
                  <a:extLst>
                    <a:ext uri="{9D8B030D-6E8A-4147-A177-3AD203B41FA5}">
                      <a16:colId xmlns:a16="http://schemas.microsoft.com/office/drawing/2014/main" val="1772355279"/>
                    </a:ext>
                  </a:extLst>
                </a:gridCol>
                <a:gridCol w="1482054">
                  <a:extLst>
                    <a:ext uri="{9D8B030D-6E8A-4147-A177-3AD203B41FA5}">
                      <a16:colId xmlns:a16="http://schemas.microsoft.com/office/drawing/2014/main" val="846615492"/>
                    </a:ext>
                  </a:extLst>
                </a:gridCol>
                <a:gridCol w="2689009">
                  <a:extLst>
                    <a:ext uri="{9D8B030D-6E8A-4147-A177-3AD203B41FA5}">
                      <a16:colId xmlns:a16="http://schemas.microsoft.com/office/drawing/2014/main" val="3067444191"/>
                    </a:ext>
                  </a:extLst>
                </a:gridCol>
              </a:tblGrid>
              <a:tr h="253742">
                <a:tc gridSpan="3">
                  <a:txBody>
                    <a:bodyPr/>
                    <a:lstStyle/>
                    <a:p>
                      <a:pPr algn="ctr"/>
                      <a:r>
                        <a:rPr lang="en-GB" sz="1100" dirty="0"/>
                        <a:t>Key Objectives</a:t>
                      </a:r>
                    </a:p>
                  </a:txBody>
                  <a:tcPr/>
                </a:tc>
                <a:tc hMerge="1">
                  <a:txBody>
                    <a:bodyPr/>
                    <a:lstStyle/>
                    <a:p>
                      <a:endParaRPr lang="en-GB"/>
                    </a:p>
                  </a:txBody>
                  <a:tcPr/>
                </a:tc>
                <a:tc hMerge="1">
                  <a:txBody>
                    <a:bodyPr/>
                    <a:lstStyle/>
                    <a:p>
                      <a:pPr algn="ctr"/>
                      <a:r>
                        <a:rPr lang="en-GB" sz="1100"/>
                        <a:t>Substantive Knowledge </a:t>
                      </a:r>
                      <a:endParaRPr lang="en-GB" sz="1100" dirty="0"/>
                    </a:p>
                  </a:txBody>
                  <a:tcPr/>
                </a:tc>
                <a:tc gridSpan="2">
                  <a:txBody>
                    <a:bodyPr/>
                    <a:lstStyle/>
                    <a:p>
                      <a:r>
                        <a:rPr lang="en-GB" sz="1100"/>
                        <a:t>Substantive Knowledge </a:t>
                      </a:r>
                      <a:endParaRPr lang="en-GB"/>
                    </a:p>
                  </a:txBody>
                  <a:tcPr/>
                </a:tc>
                <a:tc hMerge="1">
                  <a:txBody>
                    <a:bodyPr/>
                    <a:lstStyle/>
                    <a:p>
                      <a:endParaRPr lang="en-GB"/>
                    </a:p>
                  </a:txBody>
                  <a:tcPr/>
                </a:tc>
                <a:tc gridSpan="2">
                  <a:txBody>
                    <a:bodyPr/>
                    <a:lstStyle/>
                    <a:p>
                      <a:r>
                        <a:rPr lang="en-GB" sz="1100"/>
                        <a:t>Vocabulary</a:t>
                      </a:r>
                      <a:endParaRPr lang="en-GB"/>
                    </a:p>
                  </a:txBody>
                  <a:tcPr/>
                </a:tc>
                <a:tc hMerge="1">
                  <a:txBody>
                    <a:bodyPr/>
                    <a:lstStyle/>
                    <a:p>
                      <a:endParaRPr lang="en-GB"/>
                    </a:p>
                  </a:txBody>
                  <a:tcPr/>
                </a:tc>
                <a:extLst>
                  <a:ext uri="{0D108BD9-81ED-4DB2-BD59-A6C34878D82A}">
                    <a16:rowId xmlns:a16="http://schemas.microsoft.com/office/drawing/2014/main" val="96402867"/>
                  </a:ext>
                </a:extLst>
              </a:tr>
              <a:tr h="1403044">
                <a:tc rowSpan="3" gridSpan="3">
                  <a:txBody>
                    <a:bodyPr/>
                    <a:lstStyle/>
                    <a:p>
                      <a:r>
                        <a:rPr lang="en-GB" sz="1400" b="1" i="0" kern="1200" dirty="0">
                          <a:solidFill>
                            <a:schemeClr val="tx1"/>
                          </a:solidFill>
                          <a:effectLst/>
                          <a:latin typeface="+mn-lt"/>
                          <a:ea typeface="+mn-ea"/>
                          <a:cs typeface="+mn-cs"/>
                        </a:rPr>
                        <a:t>That artists can be inspired by the flora and fauna around them.</a:t>
                      </a:r>
                      <a:endParaRPr lang="en-GB" sz="1400" b="0" i="0" kern="1200" dirty="0">
                        <a:solidFill>
                          <a:schemeClr val="tx1"/>
                        </a:solidFill>
                        <a:effectLst/>
                        <a:latin typeface="+mn-lt"/>
                        <a:ea typeface="+mn-ea"/>
                        <a:cs typeface="+mn-cs"/>
                      </a:endParaRPr>
                    </a:p>
                    <a:p>
                      <a:r>
                        <a:rPr lang="en-GB" sz="1400" b="1" i="0" kern="1200" dirty="0">
                          <a:solidFill>
                            <a:schemeClr val="tx1"/>
                          </a:solidFill>
                          <a:effectLst/>
                          <a:latin typeface="+mn-lt"/>
                          <a:ea typeface="+mn-ea"/>
                          <a:cs typeface="+mn-cs"/>
                        </a:rPr>
                        <a:t>That we can use careful looking to help our drawing, and use drawing to help looking.</a:t>
                      </a:r>
                      <a:endParaRPr lang="en-GB" sz="1400" b="0" i="0" kern="1200" dirty="0">
                        <a:solidFill>
                          <a:schemeClr val="tx1"/>
                        </a:solidFill>
                        <a:effectLst/>
                        <a:latin typeface="+mn-lt"/>
                        <a:ea typeface="+mn-ea"/>
                        <a:cs typeface="+mn-cs"/>
                      </a:endParaRPr>
                    </a:p>
                    <a:p>
                      <a:r>
                        <a:rPr lang="en-GB" sz="1400" b="1" i="0" kern="1200" dirty="0">
                          <a:solidFill>
                            <a:schemeClr val="tx1"/>
                          </a:solidFill>
                          <a:effectLst/>
                          <a:latin typeface="+mn-lt"/>
                          <a:ea typeface="+mn-ea"/>
                          <a:cs typeface="+mn-cs"/>
                        </a:rPr>
                        <a:t>That we can use a variety of materials to make images, and that the images we make can become imaginative.</a:t>
                      </a:r>
                      <a:endParaRPr lang="en-GB" sz="1400" b="0" i="0" kern="1200" dirty="0">
                        <a:solidFill>
                          <a:schemeClr val="tx1"/>
                        </a:solidFill>
                        <a:effectLst/>
                        <a:latin typeface="+mn-lt"/>
                        <a:ea typeface="+mn-ea"/>
                        <a:cs typeface="+mn-cs"/>
                      </a:endParaRPr>
                    </a:p>
                    <a:p>
                      <a:r>
                        <a:rPr lang="en-GB" sz="1400" b="1" i="0" kern="1200" dirty="0">
                          <a:solidFill>
                            <a:schemeClr val="tx1"/>
                          </a:solidFill>
                          <a:effectLst/>
                          <a:latin typeface="+mn-lt"/>
                          <a:ea typeface="+mn-ea"/>
                          <a:cs typeface="+mn-cs"/>
                        </a:rPr>
                        <a:t>That we can create individual artwork, and that we can bring that artwork together to make a shared artwork.</a:t>
                      </a:r>
                      <a:endParaRPr lang="en-GB" sz="1400" b="0" i="0" kern="1200" dirty="0">
                        <a:solidFill>
                          <a:schemeClr val="tx1"/>
                        </a:solidFill>
                        <a:effectLst/>
                        <a:latin typeface="+mn-lt"/>
                        <a:ea typeface="+mn-ea"/>
                        <a:cs typeface="+mn-cs"/>
                      </a:endParaRPr>
                    </a:p>
                  </a:txBody>
                  <a:tcPr/>
                </a:tc>
                <a:tc rowSpan="3" hMerge="1">
                  <a:txBody>
                    <a:bodyPr/>
                    <a:lstStyle/>
                    <a:p>
                      <a:endParaRPr lang="en-GB"/>
                    </a:p>
                  </a:txBody>
                  <a:tcPr/>
                </a:tc>
                <a:tc rowSpan="3" hMerge="1">
                  <a:txBody>
                    <a:bodyPr/>
                    <a:lstStyle/>
                    <a:p>
                      <a:pPr algn="l"/>
                      <a:r>
                        <a:rPr lang="en-GB" sz="1100" dirty="0"/>
                        <a:t>Know who I am and where I fit. </a:t>
                      </a:r>
                    </a:p>
                    <a:p>
                      <a:pPr algn="l"/>
                      <a:r>
                        <a:rPr lang="en-GB" sz="1100" dirty="0"/>
                        <a:t>Know how good it feels to feel special and safe.</a:t>
                      </a:r>
                    </a:p>
                    <a:p>
                      <a:pPr algn="l"/>
                      <a:r>
                        <a:rPr lang="en-GB" sz="1100" dirty="0"/>
                        <a:t>Know that they belong as part of a class.</a:t>
                      </a:r>
                    </a:p>
                    <a:p>
                      <a:pPr algn="l"/>
                      <a:r>
                        <a:rPr lang="en-GB" sz="1100" dirty="0"/>
                        <a:t>Know their rights and responsibilities as a member of that class.</a:t>
                      </a:r>
                    </a:p>
                    <a:p>
                      <a:pPr algn="l"/>
                      <a:r>
                        <a:rPr lang="en-GB" sz="1100" dirty="0"/>
                        <a:t>Know that rewards can help them to feel proud.</a:t>
                      </a:r>
                    </a:p>
                    <a:p>
                      <a:pPr algn="l"/>
                      <a:r>
                        <a:rPr lang="en-GB" sz="1100" dirty="0"/>
                        <a:t>Know about consequences for bad choices. </a:t>
                      </a:r>
                    </a:p>
                    <a:p>
                      <a:pPr algn="l"/>
                      <a:r>
                        <a:rPr lang="en-GB" sz="1100" dirty="0"/>
                        <a:t>Know that they own the learning charter.</a:t>
                      </a:r>
                      <a:endParaRPr lang="en-GB" sz="1400" dirty="0"/>
                    </a:p>
                  </a:txBody>
                  <a:tcPr/>
                </a:tc>
                <a:tc rowSpan="8" gridSpan="2">
                  <a:txBody>
                    <a:bodyPr/>
                    <a:lstStyle/>
                    <a:p>
                      <a:r>
                        <a:rPr lang="en-GB" sz="1400" b="0" i="0" kern="1200" dirty="0">
                          <a:solidFill>
                            <a:schemeClr val="tx1"/>
                          </a:solidFill>
                          <a:effectLst/>
                          <a:latin typeface="+mn-lt"/>
                          <a:ea typeface="+mn-ea"/>
                          <a:cs typeface="+mn-cs"/>
                        </a:rPr>
                        <a:t>In this pathway children are introduced to the idea that many artists use flora and fauna to inspire their work. </a:t>
                      </a:r>
                    </a:p>
                    <a:p>
                      <a:r>
                        <a:rPr lang="en-GB" sz="1400" b="0" i="0" kern="1200" dirty="0">
                          <a:solidFill>
                            <a:schemeClr val="tx1"/>
                          </a:solidFill>
                          <a:effectLst/>
                          <a:latin typeface="+mn-lt"/>
                          <a:ea typeface="+mn-ea"/>
                          <a:cs typeface="+mn-cs"/>
                        </a:rPr>
                        <a:t>We look at artists who used drawing as a way to accurately capture the way plants and insects look, and artists who use their imagination to create their own versions of flora and fauna.</a:t>
                      </a:r>
                    </a:p>
                    <a:p>
                      <a:r>
                        <a:rPr lang="en-GB" sz="1400" b="0" i="0" kern="1200" dirty="0">
                          <a:solidFill>
                            <a:schemeClr val="tx1"/>
                          </a:solidFill>
                          <a:effectLst/>
                          <a:latin typeface="+mn-lt"/>
                          <a:ea typeface="+mn-ea"/>
                          <a:cs typeface="+mn-cs"/>
                        </a:rPr>
                        <a:t>Children spend time engaged in close looking as a way to build drawing skills. They also experiment with new materials. </a:t>
                      </a:r>
                    </a:p>
                    <a:p>
                      <a:r>
                        <a:rPr lang="en-GB" sz="1400" b="0" i="0" kern="1200" dirty="0">
                          <a:solidFill>
                            <a:schemeClr val="tx1"/>
                          </a:solidFill>
                          <a:effectLst/>
                          <a:latin typeface="+mn-lt"/>
                          <a:ea typeface="+mn-ea"/>
                          <a:cs typeface="+mn-cs"/>
                        </a:rPr>
                        <a:t>They practice cutting and collage skills and explore shape and colour to build images.</a:t>
                      </a:r>
                    </a:p>
                    <a:p>
                      <a:r>
                        <a:rPr lang="en-GB" sz="1400" b="0" i="0" kern="1200" dirty="0">
                          <a:solidFill>
                            <a:schemeClr val="tx1"/>
                          </a:solidFill>
                          <a:effectLst/>
                          <a:latin typeface="+mn-lt"/>
                          <a:ea typeface="+mn-ea"/>
                          <a:cs typeface="+mn-cs"/>
                        </a:rPr>
                        <a:t>Finally there is the opportunity for children to work collaboratively on a shared background for the artwork, and pupils can see how their individual efforts are valued as part of a larger class artwork. </a:t>
                      </a:r>
                    </a:p>
                    <a:p>
                      <a:pPr algn="l"/>
                      <a:endParaRPr lang="en-GB" sz="700" dirty="0"/>
                    </a:p>
                  </a:txBody>
                  <a:tcPr>
                    <a:lnR w="12700" cap="flat" cmpd="sng" algn="ctr">
                      <a:solidFill>
                        <a:schemeClr val="tx1"/>
                      </a:solidFill>
                      <a:prstDash val="solid"/>
                      <a:round/>
                      <a:headEnd type="none" w="med" len="med"/>
                      <a:tailEnd type="none" w="med" len="med"/>
                    </a:lnR>
                  </a:tcPr>
                </a:tc>
                <a:tc rowSpan="8" hMerge="1">
                  <a:txBody>
                    <a:bodyPr/>
                    <a:lstStyle/>
                    <a:p>
                      <a:endParaRPr lang="en-GB"/>
                    </a:p>
                  </a:txBody>
                  <a:tcPr/>
                </a:tc>
                <a:tc grid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400" b="0" i="0" kern="1200" dirty="0">
                          <a:solidFill>
                            <a:schemeClr val="tx1"/>
                          </a:solidFill>
                          <a:effectLst/>
                          <a:latin typeface="+mn-lt"/>
                          <a:ea typeface="+mn-ea"/>
                          <a:cs typeface="+mn-cs"/>
                        </a:rPr>
                        <a:t>Handwriting pen, Graphite, Oil pastel, Paper &amp; Collage</a:t>
                      </a:r>
                    </a:p>
                    <a:p>
                      <a:endParaRPr lang="en-GB" sz="7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67818584"/>
                  </a:ext>
                </a:extLst>
              </a:tr>
              <a:tr h="253742">
                <a:tc gridSpan="3" vMerge="1">
                  <a:txBody>
                    <a:bodyPr/>
                    <a:lstStyle/>
                    <a:p>
                      <a:r>
                        <a:rPr lang="en-GB" sz="1100" dirty="0"/>
                        <a:t>Prior Learning</a:t>
                      </a:r>
                    </a:p>
                  </a:txBody>
                  <a:tcPr/>
                </a:tc>
                <a:tc hMerge="1" vMerge="1">
                  <a:txBody>
                    <a:bodyPr/>
                    <a:lstStyle/>
                    <a:p>
                      <a:endParaRPr lang="en-GB"/>
                    </a:p>
                  </a:txBody>
                  <a:tcPr/>
                </a:tc>
                <a:tc hMerge="1" vMerge="1">
                  <a:txBody>
                    <a:bodyPr/>
                    <a:lstStyle/>
                    <a:p>
                      <a:endParaRPr lang="en-GB" sz="1100" dirty="0"/>
                    </a:p>
                  </a:txBody>
                  <a:tcPr/>
                </a:tc>
                <a:tc gridSpan="2" vMerge="1">
                  <a:txBody>
                    <a:bodyPr/>
                    <a:lstStyle/>
                    <a:p>
                      <a:endParaRPr lang="en-GB"/>
                    </a:p>
                  </a:txBody>
                  <a:tcPr/>
                </a:tc>
                <a:tc hMerge="1" vMerge="1">
                  <a:txBody>
                    <a:bodyPr/>
                    <a:lstStyle/>
                    <a:p>
                      <a:endParaRPr lang="en-GB"/>
                    </a:p>
                  </a:txBody>
                  <a:tcPr/>
                </a:tc>
                <a:tc gridSpan="2">
                  <a:txBody>
                    <a:bodyPr/>
                    <a:lstStyle/>
                    <a:p>
                      <a:r>
                        <a:rPr lang="en-GB" sz="1100" dirty="0"/>
                        <a:t>Key People </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en-GB"/>
                    </a:p>
                  </a:txBody>
                  <a:tcPr/>
                </a:tc>
                <a:extLst>
                  <a:ext uri="{0D108BD9-81ED-4DB2-BD59-A6C34878D82A}">
                    <a16:rowId xmlns:a16="http://schemas.microsoft.com/office/drawing/2014/main" val="1698299168"/>
                  </a:ext>
                </a:extLst>
              </a:tr>
              <a:tr h="316384">
                <a:tc gridSpan="3"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gridSpan="2" vMerge="1">
                  <a:txBody>
                    <a:bodyPr/>
                    <a:lstStyle/>
                    <a:p>
                      <a:endParaRPr lang="en-GB"/>
                    </a:p>
                  </a:txBody>
                  <a:tcPr/>
                </a:tc>
                <a:tc hMerge="1" vMerge="1">
                  <a:txBody>
                    <a:bodyPr/>
                    <a:lstStyle/>
                    <a:p>
                      <a:endParaRPr lang="en-GB"/>
                    </a:p>
                  </a:txBody>
                  <a:tcPr/>
                </a:tc>
                <a:tc rowSpan="2" grid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nl-NL" sz="1400" b="0" i="0" kern="1200" dirty="0">
                          <a:solidFill>
                            <a:schemeClr val="tx1"/>
                          </a:solidFill>
                          <a:effectLst/>
                          <a:latin typeface="+mn-lt"/>
                          <a:ea typeface="+mn-ea"/>
                          <a:cs typeface="+mn-cs"/>
                        </a:rPr>
                        <a:t>Eric Carle, Joseph Redoute, Jan Van Kessel,</a:t>
                      </a:r>
                    </a:p>
                    <a:p>
                      <a:endParaRPr lang="en-GB"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2" hMerge="1">
                  <a:txBody>
                    <a:bodyPr/>
                    <a:lstStyle/>
                    <a:p>
                      <a:endParaRPr lang="en-GB" dirty="0"/>
                    </a:p>
                  </a:txBody>
                  <a:tcPr/>
                </a:tc>
                <a:extLst>
                  <a:ext uri="{0D108BD9-81ED-4DB2-BD59-A6C34878D82A}">
                    <a16:rowId xmlns:a16="http://schemas.microsoft.com/office/drawing/2014/main" val="3817116731"/>
                  </a:ext>
                </a:extLst>
              </a:tr>
              <a:tr h="329549">
                <a:tc gridSpan="3">
                  <a:txBody>
                    <a:bodyPr/>
                    <a:lstStyle/>
                    <a:p>
                      <a:r>
                        <a:rPr lang="en-GB" sz="1100" dirty="0"/>
                        <a:t>Prior Learning</a:t>
                      </a:r>
                    </a:p>
                  </a:txBody>
                  <a:tcPr/>
                </a:tc>
                <a:tc hMerge="1">
                  <a:txBody>
                    <a:bodyPr/>
                    <a:lstStyle/>
                    <a:p>
                      <a:endParaRPr lang="en-GB"/>
                    </a:p>
                  </a:txBody>
                  <a:tcPr/>
                </a:tc>
                <a:tc h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dirty="0"/>
                    </a:p>
                  </a:txBody>
                  <a:tcPr>
                    <a:lnL w="12700" cap="flat" cmpd="sng" algn="ctr">
                      <a:solidFill>
                        <a:schemeClr val="tx1"/>
                      </a:solidFill>
                      <a:prstDash val="solid"/>
                      <a:round/>
                      <a:headEnd type="none" w="med" len="med"/>
                      <a:tailEnd type="none" w="med" len="med"/>
                    </a:lnL>
                  </a:tcPr>
                </a:tc>
                <a:tc hMerge="1" vMerge="1">
                  <a:txBody>
                    <a:bodyPr/>
                    <a:lstStyle/>
                    <a:p>
                      <a:endParaRPr lang="en-GB"/>
                    </a:p>
                  </a:txBody>
                  <a:tcPr/>
                </a:tc>
                <a:extLst>
                  <a:ext uri="{0D108BD9-81ED-4DB2-BD59-A6C34878D82A}">
                    <a16:rowId xmlns:a16="http://schemas.microsoft.com/office/drawing/2014/main" val="2360152281"/>
                  </a:ext>
                </a:extLst>
              </a:tr>
              <a:tr h="253742">
                <a:tc rowSpan="2" gridSpan="3">
                  <a:txBody>
                    <a:bodyPr/>
                    <a:lstStyle/>
                    <a:p>
                      <a:r>
                        <a:rPr lang="en-GB" sz="1100" dirty="0"/>
                        <a:t>Reception –</a:t>
                      </a:r>
                    </a:p>
                  </a:txBody>
                  <a:tcPr/>
                </a:tc>
                <a:tc rowSpan="2" hMerge="1">
                  <a:txBody>
                    <a:bodyPr/>
                    <a:lstStyle/>
                    <a:p>
                      <a:endParaRPr lang="en-GB"/>
                    </a:p>
                  </a:txBody>
                  <a:tcPr/>
                </a:tc>
                <a:tc rowSpan="2" hMerge="1">
                  <a:txBody>
                    <a:bodyPr/>
                    <a:lstStyle/>
                    <a:p>
                      <a:pPr algn="ctr"/>
                      <a:endParaRPr lang="en-GB" sz="1100" dirty="0"/>
                    </a:p>
                  </a:txBody>
                  <a:tcPr/>
                </a:tc>
                <a:tc gridSpan="2" vMerge="1">
                  <a:txBody>
                    <a:bodyPr/>
                    <a:lstStyle/>
                    <a:p>
                      <a:endParaRPr lang="en-GB"/>
                    </a:p>
                  </a:txBody>
                  <a:tcPr/>
                </a:tc>
                <a:tc hMerge="1" vMerge="1">
                  <a:txBody>
                    <a:bodyPr/>
                    <a:lstStyle/>
                    <a:p>
                      <a:endParaRPr lang="en-GB"/>
                    </a:p>
                  </a:txBody>
                  <a:tcPr/>
                </a:tc>
                <a:tc gridSpan="2">
                  <a:txBody>
                    <a:bodyPr/>
                    <a:lstStyle/>
                    <a:p>
                      <a:r>
                        <a:rPr lang="en-GB" sz="1100" dirty="0"/>
                        <a:t>Disciplinary Knowledge;</a:t>
                      </a:r>
                      <a:endParaRPr lang="en-GB" dirty="0"/>
                    </a:p>
                  </a:txBody>
                  <a:tcPr/>
                </a:tc>
                <a:tc hMerge="1">
                  <a:txBody>
                    <a:bodyPr/>
                    <a:lstStyle/>
                    <a:p>
                      <a:endParaRPr lang="en-GB"/>
                    </a:p>
                  </a:txBody>
                  <a:tcPr/>
                </a:tc>
                <a:extLst>
                  <a:ext uri="{0D108BD9-81ED-4DB2-BD59-A6C34878D82A}">
                    <a16:rowId xmlns:a16="http://schemas.microsoft.com/office/drawing/2014/main" val="2656242789"/>
                  </a:ext>
                </a:extLst>
              </a:tr>
              <a:tr h="820721">
                <a:tc gridSpan="3" vMerge="1">
                  <a:txBody>
                    <a:bodyPr/>
                    <a:lstStyle/>
                    <a:p>
                      <a:r>
                        <a:rPr lang="en-GB" sz="1100" dirty="0"/>
                        <a:t>Reception –</a:t>
                      </a:r>
                    </a:p>
                    <a:p>
                      <a:r>
                        <a:rPr lang="en-GB" sz="1100" dirty="0"/>
                        <a:t>I understand how it feels to belong and that we are similar and different.</a:t>
                      </a:r>
                    </a:p>
                    <a:p>
                      <a:r>
                        <a:rPr lang="en-GB" sz="1100" dirty="0"/>
                        <a:t>I can start to recognise and manage my feelings.</a:t>
                      </a:r>
                    </a:p>
                    <a:p>
                      <a:r>
                        <a:rPr lang="en-GB" sz="1100" dirty="0"/>
                        <a:t>I enjoy working with others to make school a good place to be.</a:t>
                      </a:r>
                    </a:p>
                    <a:p>
                      <a:r>
                        <a:rPr lang="en-GB" sz="1100" dirty="0"/>
                        <a:t>I understand why it is good to be kind and use gentle hands.</a:t>
                      </a:r>
                    </a:p>
                    <a:p>
                      <a:r>
                        <a:rPr lang="en-GB" sz="1100" dirty="0"/>
                        <a:t>I am starting to understand children’s rights and this means we should all be allowed to learn and play.</a:t>
                      </a:r>
                    </a:p>
                    <a:p>
                      <a:r>
                        <a:rPr lang="en-GB" sz="1100" dirty="0"/>
                        <a:t>I am learning what being responsible means.</a:t>
                      </a:r>
                    </a:p>
                  </a:txBody>
                  <a:tcPr/>
                </a:tc>
                <a:tc hMerge="1" vMerge="1">
                  <a:txBody>
                    <a:bodyPr/>
                    <a:lstStyle/>
                    <a:p>
                      <a:endParaRPr lang="en-GB"/>
                    </a:p>
                  </a:txBody>
                  <a:tcPr/>
                </a:tc>
                <a:tc hMerge="1" vMerge="1">
                  <a:txBody>
                    <a:bodyPr/>
                    <a:lstStyle/>
                    <a:p>
                      <a:endParaRPr lang="en-GB" sz="1100" dirty="0"/>
                    </a:p>
                  </a:txBody>
                  <a:tcPr/>
                </a:tc>
                <a:tc gridSpan="2" vMerge="1">
                  <a:txBody>
                    <a:bodyPr/>
                    <a:lstStyle/>
                    <a:p>
                      <a:endParaRPr lang="en-GB"/>
                    </a:p>
                  </a:txBody>
                  <a:tcPr/>
                </a:tc>
                <a:tc hMerge="1" vMerge="1">
                  <a:txBody>
                    <a:bodyPr/>
                    <a:lstStyle/>
                    <a:p>
                      <a:endParaRPr lang="en-GB"/>
                    </a:p>
                  </a:txBody>
                  <a:tcPr/>
                </a:tc>
                <a:tc rowSpan="3" gridSpan="2">
                  <a:txBody>
                    <a:bodyPr/>
                    <a:lstStyle/>
                    <a:p>
                      <a:r>
                        <a:rPr lang="en-GB" sz="1400" kern="1200" dirty="0">
                          <a:solidFill>
                            <a:schemeClr val="tx1"/>
                          </a:solidFill>
                          <a:effectLst/>
                          <a:latin typeface="+mn-lt"/>
                          <a:ea typeface="+mn-ea"/>
                          <a:cs typeface="+mn-cs"/>
                        </a:rPr>
                        <a:t> Drawing, collage, sketchbooks</a:t>
                      </a:r>
                      <a:endParaRPr lang="en-GB" sz="1400" b="0" i="0" kern="1200" dirty="0">
                        <a:solidFill>
                          <a:schemeClr val="tx1"/>
                        </a:solidFill>
                        <a:effectLst/>
                        <a:latin typeface="+mn-lt"/>
                        <a:ea typeface="+mn-ea"/>
                        <a:cs typeface="+mn-cs"/>
                      </a:endParaRPr>
                    </a:p>
                    <a:p>
                      <a:r>
                        <a:rPr lang="en-GB" sz="1400" b="0" i="0" kern="1200" dirty="0">
                          <a:solidFill>
                            <a:schemeClr val="tx1"/>
                          </a:solidFill>
                          <a:effectLst/>
                          <a:latin typeface="+mn-lt"/>
                          <a:ea typeface="+mn-ea"/>
                          <a:cs typeface="+mn-cs"/>
                        </a:rPr>
                        <a:t>I can look closely at insects and plants and make drawings using pen to describe what I see.</a:t>
                      </a:r>
                    </a:p>
                    <a:p>
                      <a:r>
                        <a:rPr lang="en-GB" sz="1400" b="0" i="0" kern="1200" dirty="0">
                          <a:solidFill>
                            <a:schemeClr val="tx1"/>
                          </a:solidFill>
                          <a:effectLst/>
                          <a:latin typeface="+mn-lt"/>
                          <a:ea typeface="+mn-ea"/>
                          <a:cs typeface="+mn-cs"/>
                        </a:rPr>
                        <a:t>I can experiment using graphite and oil pastel and make my own insects.</a:t>
                      </a:r>
                    </a:p>
                    <a:p>
                      <a:r>
                        <a:rPr lang="en-GB" sz="1400" b="0" i="0" kern="1200" dirty="0">
                          <a:solidFill>
                            <a:schemeClr val="tx1"/>
                          </a:solidFill>
                          <a:effectLst/>
                          <a:latin typeface="+mn-lt"/>
                          <a:ea typeface="+mn-ea"/>
                          <a:cs typeface="+mn-cs"/>
                        </a:rPr>
                        <a:t>I can cut out shapes in different colours, and use these shapes to make an insect or bug. I can think about its body parts and what I would like them to look like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3" hMerge="1">
                  <a:txBody>
                    <a:bodyPr/>
                    <a:lstStyle/>
                    <a:p>
                      <a:endParaRPr lang="en-GB"/>
                    </a:p>
                  </a:txBody>
                  <a:tcPr/>
                </a:tc>
                <a:extLst>
                  <a:ext uri="{0D108BD9-81ED-4DB2-BD59-A6C34878D82A}">
                    <a16:rowId xmlns:a16="http://schemas.microsoft.com/office/drawing/2014/main" val="1740481448"/>
                  </a:ext>
                </a:extLst>
              </a:tr>
              <a:tr h="253742">
                <a:tc gridSpan="3">
                  <a:txBody>
                    <a:bodyPr/>
                    <a:lstStyle/>
                    <a:p>
                      <a:pPr algn="ctr"/>
                      <a:r>
                        <a:rPr lang="en-GB" sz="1100" dirty="0"/>
                        <a:t>Future Learning</a:t>
                      </a:r>
                    </a:p>
                  </a:txBody>
                  <a:tcPr/>
                </a:tc>
                <a:tc hMerge="1">
                  <a:txBody>
                    <a:bodyPr/>
                    <a:lstStyle/>
                    <a:p>
                      <a:endParaRPr lang="en-GB"/>
                    </a:p>
                  </a:txBody>
                  <a:tcPr/>
                </a:tc>
                <a:tc h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857866412"/>
                  </a:ext>
                </a:extLst>
              </a:tr>
              <a:tr h="621622">
                <a:tc gridSpan="3">
                  <a:txBody>
                    <a:bodyPr/>
                    <a:lstStyle/>
                    <a:p>
                      <a:r>
                        <a:rPr lang="en-GB" sz="1200" dirty="0"/>
                        <a:t>Year 2 –</a:t>
                      </a:r>
                      <a:r>
                        <a:rPr lang="en-GB" sz="1200" kern="1200" dirty="0">
                          <a:solidFill>
                            <a:schemeClr val="tx1"/>
                          </a:solidFill>
                          <a:effectLst/>
                          <a:latin typeface="+mn-lt"/>
                          <a:ea typeface="+mn-ea"/>
                          <a:cs typeface="+mn-cs"/>
                        </a:rPr>
                        <a:t>Continue to develop understanding of how we can use line, shape and colour to make imagery, developing composition skills. Understand the importance of observation and imagination in making art. Appreciation that when we make art we can work alone or collaboratively to make work. </a:t>
                      </a:r>
                      <a:endParaRPr lang="en-GB" sz="1200" dirty="0"/>
                    </a:p>
                  </a:txBody>
                  <a:tcPr/>
                </a:tc>
                <a:tc hMerge="1">
                  <a:txBody>
                    <a:bodyPr/>
                    <a:lstStyle/>
                    <a:p>
                      <a:endParaRPr lang="en-GB"/>
                    </a:p>
                  </a:txBody>
                  <a:tcPr/>
                </a:tc>
                <a:tc h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920928782"/>
                  </a:ext>
                </a:extLst>
              </a:tr>
              <a:tr h="318340">
                <a:tc gridSpan="7">
                  <a:txBody>
                    <a:bodyPr/>
                    <a:lstStyle/>
                    <a:p>
                      <a:pPr algn="ctr"/>
                      <a:r>
                        <a:rPr lang="en-GB" sz="1100" dirty="0"/>
                        <a:t>Teaching Ideas</a:t>
                      </a:r>
                    </a:p>
                  </a:txBody>
                  <a:tcPr/>
                </a:tc>
                <a:tc hMerge="1">
                  <a:txBody>
                    <a:bodyPr/>
                    <a:lstStyle/>
                    <a:p>
                      <a:endParaRPr lang="en-GB"/>
                    </a:p>
                  </a:txBody>
                  <a:tcPr/>
                </a:tc>
                <a:tc hMerge="1">
                  <a:txBody>
                    <a:bodyPr/>
                    <a:lstStyle/>
                    <a:p>
                      <a:endParaRPr lang="en-GB" sz="1100" dirty="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09749139"/>
                  </a:ext>
                </a:extLst>
              </a:tr>
              <a:tr h="0">
                <a:tc>
                  <a:txBody>
                    <a:bodyPr/>
                    <a:lstStyle/>
                    <a:p>
                      <a:r>
                        <a:rPr lang="en-GB" sz="1600" dirty="0"/>
                        <a:t>Week One; </a:t>
                      </a:r>
                    </a:p>
                    <a:p>
                      <a:r>
                        <a:rPr lang="en-GB" sz="1400" i="1" dirty="0"/>
                        <a:t>Introduce</a:t>
                      </a:r>
                    </a:p>
                  </a:txBody>
                  <a:tcPr/>
                </a:tc>
                <a:tc>
                  <a:txBody>
                    <a:bodyPr/>
                    <a:lstStyle/>
                    <a:p>
                      <a:r>
                        <a:rPr lang="en-GB" sz="1600" dirty="0"/>
                        <a:t>Week Two;</a:t>
                      </a:r>
                    </a:p>
                    <a:p>
                      <a:r>
                        <a:rPr lang="en-GB" sz="1400" i="1" dirty="0"/>
                        <a:t>Show me what you see </a:t>
                      </a:r>
                    </a:p>
                  </a:txBody>
                  <a:tcPr/>
                </a:tc>
                <a:tc gridSpan="2">
                  <a:txBody>
                    <a:bodyPr/>
                    <a:lstStyle/>
                    <a:p>
                      <a:r>
                        <a:rPr lang="en-GB" sz="1600" dirty="0"/>
                        <a:t>Week Three;</a:t>
                      </a:r>
                    </a:p>
                    <a:p>
                      <a:r>
                        <a:rPr lang="en-GB" sz="1400" b="0" i="1" kern="1200" dirty="0">
                          <a:solidFill>
                            <a:schemeClr val="tx1"/>
                          </a:solidFill>
                          <a:effectLst/>
                          <a:latin typeface="+mn-lt"/>
                          <a:ea typeface="+mn-ea"/>
                          <a:cs typeface="+mn-cs"/>
                        </a:rPr>
                        <a:t>Deepen the Exploration</a:t>
                      </a:r>
                    </a:p>
                    <a:p>
                      <a:endParaRPr lang="en-GB" sz="1000" i="1" dirty="0"/>
                    </a:p>
                  </a:txBody>
                  <a:tcPr/>
                </a:tc>
                <a:tc hMerge="1">
                  <a:txBody>
                    <a:bodyPr/>
                    <a:lstStyle/>
                    <a:p>
                      <a:endParaRPr lang="en-GB" sz="1600" dirty="0"/>
                    </a:p>
                  </a:txBody>
                  <a:tcPr/>
                </a:tc>
                <a:tc gridSpan="2">
                  <a:txBody>
                    <a:bodyPr/>
                    <a:lstStyle/>
                    <a:p>
                      <a:pPr algn="ctr"/>
                      <a:r>
                        <a:rPr lang="en-GB" sz="1600" dirty="0"/>
                        <a:t>Week Four and Week Five;</a:t>
                      </a:r>
                      <a:endParaRPr lang="en-GB" sz="1800" dirty="0"/>
                    </a:p>
                    <a:p>
                      <a:r>
                        <a:rPr lang="en-GB" sz="1400" b="0" i="1" kern="1200" dirty="0">
                          <a:solidFill>
                            <a:schemeClr val="tx1"/>
                          </a:solidFill>
                          <a:effectLst/>
                          <a:latin typeface="+mn-lt"/>
                          <a:ea typeface="+mn-ea"/>
                          <a:cs typeface="+mn-cs"/>
                        </a:rPr>
                        <a:t>Deepen the Exploration  </a:t>
                      </a:r>
                    </a:p>
                    <a:p>
                      <a:endParaRPr lang="en-GB" sz="1050" i="1" dirty="0"/>
                    </a:p>
                  </a:txBody>
                  <a:tcPr/>
                </a:tc>
                <a:tc hMerge="1">
                  <a:txBody>
                    <a:bodyPr/>
                    <a:lstStyle/>
                    <a:p>
                      <a:pPr algn="ctr"/>
                      <a:endParaRPr lang="en-GB" sz="1600" dirty="0"/>
                    </a:p>
                  </a:txBody>
                  <a:tcPr/>
                </a:tc>
                <a:tc>
                  <a:txBody>
                    <a:bodyPr/>
                    <a:lstStyle/>
                    <a:p>
                      <a:r>
                        <a:rPr lang="en-GB" sz="1600" dirty="0"/>
                        <a:t>Week Six;</a:t>
                      </a:r>
                    </a:p>
                    <a:p>
                      <a:r>
                        <a:rPr lang="en-GB" sz="1400" i="1" dirty="0"/>
                        <a:t>Share and Celebrate</a:t>
                      </a:r>
                    </a:p>
                  </a:txBody>
                  <a:tcPr/>
                </a:tc>
                <a:extLst>
                  <a:ext uri="{0D108BD9-81ED-4DB2-BD59-A6C34878D82A}">
                    <a16:rowId xmlns:a16="http://schemas.microsoft.com/office/drawing/2014/main" val="560451775"/>
                  </a:ext>
                </a:extLst>
              </a:tr>
              <a:tr h="1253165">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Explore the Work of Artists Who Are Inspired by Flora &amp; Fauna (talking points)</a:t>
                      </a:r>
                    </a:p>
                    <a:p>
                      <a:pPr algn="ctr"/>
                      <a:endParaRPr lang="en-GB" sz="1050" b="0" i="0" kern="1200" dirty="0">
                        <a:solidFill>
                          <a:schemeClr val="tx1"/>
                        </a:solidFill>
                        <a:effectLst/>
                        <a:latin typeface="+mn-lt"/>
                        <a:ea typeface="+mn-ea"/>
                        <a:cs typeface="Arial" panose="020B0604020202020204" pitchFamily="34" charset="0"/>
                      </a:endParaRPr>
                    </a:p>
                    <a:p>
                      <a:pPr algn="ctr"/>
                      <a:endParaRPr lang="en-GB" sz="1000" b="0" i="0" kern="1200" dirty="0">
                        <a:solidFill>
                          <a:schemeClr val="tx1"/>
                        </a:solidFill>
                        <a:effectLst/>
                        <a:latin typeface="+mn-lt"/>
                        <a:ea typeface="+mn-ea"/>
                        <a:cs typeface="Arial" panose="020B0604020202020204" pitchFamily="34" charset="0"/>
                      </a:endParaRPr>
                    </a:p>
                    <a:p>
                      <a:pPr algn="ctr"/>
                      <a:endParaRPr lang="en-GB" sz="300" dirty="0">
                        <a:solidFill>
                          <a:srgbClr val="FF0000"/>
                        </a:solidFill>
                        <a:latin typeface="+mn-lt"/>
                        <a:cs typeface="Arial" panose="020B0604020202020204" pitchFamily="34" charset="0"/>
                      </a:endParaRPr>
                    </a:p>
                  </a:txBody>
                  <a:tcPr/>
                </a:tc>
                <a:tc>
                  <a:txBody>
                    <a:bodyPr/>
                    <a:lstStyle/>
                    <a:p>
                      <a:r>
                        <a:rPr lang="en-GB" sz="1200" dirty="0"/>
                        <a:t>Drawing from Film;</a:t>
                      </a:r>
                    </a:p>
                    <a:p>
                      <a:r>
                        <a:rPr lang="en-GB" sz="1200" dirty="0"/>
                        <a:t>Drawing source material; Insects</a:t>
                      </a:r>
                    </a:p>
                  </a:txBody>
                  <a:tcPr/>
                </a:tc>
                <a:tc grid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Using Graphite and Oil Pastel</a:t>
                      </a:r>
                    </a:p>
                    <a:p>
                      <a:pPr algn="l"/>
                      <a:endParaRPr lang="en-GB" sz="600" dirty="0">
                        <a:solidFill>
                          <a:schemeClr val="tx1"/>
                        </a:solidFill>
                      </a:endParaRPr>
                    </a:p>
                  </a:txBody>
                  <a:tcPr/>
                </a:tc>
                <a:tc hMerge="1">
                  <a:txBody>
                    <a:bodyPr/>
                    <a:lstStyle/>
                    <a:p>
                      <a:pPr algn="l"/>
                      <a:endParaRPr lang="en-GB" sz="1100" dirty="0">
                        <a:solidFill>
                          <a:schemeClr val="tx1"/>
                        </a:solidFill>
                      </a:endParaRPr>
                    </a:p>
                  </a:txBody>
                  <a:tcPr/>
                </a:tc>
                <a:tc gridSpan="2">
                  <a:txBody>
                    <a:bodyPr/>
                    <a:lstStyle/>
                    <a:p>
                      <a:r>
                        <a:rPr lang="en-GB" sz="1200" dirty="0"/>
                        <a:t>Make your mini-beast collage</a:t>
                      </a:r>
                    </a:p>
                    <a:p>
                      <a:r>
                        <a:rPr lang="en-GB" sz="1200" dirty="0"/>
                        <a:t>(Mini beast art work resource)</a:t>
                      </a:r>
                    </a:p>
                    <a:p>
                      <a:r>
                        <a:rPr lang="en-GB" sz="1200" dirty="0"/>
                        <a:t>Inspire- Talking Points - Eric Carle resource</a:t>
                      </a:r>
                    </a:p>
                    <a:p>
                      <a:endParaRPr lang="en-GB" sz="1200" dirty="0"/>
                    </a:p>
                  </a:txBody>
                  <a:tcPr/>
                </a:tc>
                <a:tc hMerge="1">
                  <a:txBody>
                    <a:bodyPr/>
                    <a:lstStyle/>
                    <a:p>
                      <a:pPr algn="ctr"/>
                      <a:endParaRPr lang="en-GB" sz="1100" dirty="0">
                        <a:solidFill>
                          <a:schemeClr val="tx1"/>
                        </a:solidFill>
                      </a:endParaRPr>
                    </a:p>
                  </a:txBody>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200" i="0" dirty="0"/>
                        <a:t>Collaborate; create a wild flower meadow backdrop to display our insects.</a:t>
                      </a:r>
                    </a:p>
                    <a:p>
                      <a:pPr marL="0" marR="0" lvl="0" indent="0" algn="l" defTabSz="1280160" rtl="0" eaLnBrk="1" fontAlgn="auto" latinLnBrk="0" hangingPunct="1">
                        <a:lnSpc>
                          <a:spcPct val="100000"/>
                        </a:lnSpc>
                        <a:spcBef>
                          <a:spcPts val="0"/>
                        </a:spcBef>
                        <a:spcAft>
                          <a:spcPts val="0"/>
                        </a:spcAft>
                        <a:buClrTx/>
                        <a:buSzTx/>
                        <a:buFontTx/>
                        <a:buNone/>
                        <a:tabLst/>
                        <a:defRPr/>
                      </a:pPr>
                      <a:r>
                        <a:rPr lang="en-GB" sz="1200" i="0" dirty="0"/>
                        <a:t>Resources </a:t>
                      </a:r>
                      <a:r>
                        <a:rPr lang="en-GB" sz="1200" i="1" dirty="0"/>
                        <a:t>– drawing source material wild flower </a:t>
                      </a:r>
                      <a:r>
                        <a:rPr lang="en-GB" sz="1200" i="0" dirty="0"/>
                        <a:t>and </a:t>
                      </a:r>
                      <a:r>
                        <a:rPr lang="en-GB" sz="1200" i="1" dirty="0"/>
                        <a:t>Wild Flower</a:t>
                      </a: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sz="2000" i="1" dirty="0"/>
                    </a:p>
                    <a:p>
                      <a:endParaRPr lang="en-GB" dirty="0"/>
                    </a:p>
                  </a:txBody>
                  <a:tcPr/>
                </a:tc>
                <a:extLst>
                  <a:ext uri="{0D108BD9-81ED-4DB2-BD59-A6C34878D82A}">
                    <a16:rowId xmlns:a16="http://schemas.microsoft.com/office/drawing/2014/main" val="3235056895"/>
                  </a:ext>
                </a:extLst>
              </a:tr>
            </a:tbl>
          </a:graphicData>
        </a:graphic>
      </p:graphicFrame>
      <p:sp>
        <p:nvSpPr>
          <p:cNvPr id="12" name="TextBox 11"/>
          <p:cNvSpPr txBox="1"/>
          <p:nvPr/>
        </p:nvSpPr>
        <p:spPr>
          <a:xfrm>
            <a:off x="330084" y="8718083"/>
            <a:ext cx="12312489" cy="369332"/>
          </a:xfrm>
          <a:prstGeom prst="rect">
            <a:avLst/>
          </a:prstGeom>
          <a:solidFill>
            <a:schemeClr val="bg1">
              <a:lumMod val="85000"/>
            </a:schemeClr>
          </a:solidFill>
          <a:ln>
            <a:solidFill>
              <a:schemeClr val="tx1"/>
            </a:solidFill>
          </a:ln>
        </p:spPr>
        <p:txBody>
          <a:bodyPr wrap="square" rtlCol="0">
            <a:spAutoFit/>
          </a:bodyPr>
          <a:lstStyle/>
          <a:p>
            <a:pPr algn="ctr"/>
            <a:r>
              <a:rPr lang="en-GB" b="1" dirty="0"/>
              <a:t>Big Finish: Whole School Exhibition</a:t>
            </a:r>
          </a:p>
        </p:txBody>
      </p:sp>
      <p:sp>
        <p:nvSpPr>
          <p:cNvPr id="28" name="TextBox 27"/>
          <p:cNvSpPr txBox="1"/>
          <p:nvPr/>
        </p:nvSpPr>
        <p:spPr>
          <a:xfrm>
            <a:off x="1838747" y="252214"/>
            <a:ext cx="9481717" cy="369332"/>
          </a:xfrm>
          <a:prstGeom prst="rect">
            <a:avLst/>
          </a:prstGeom>
          <a:solidFill>
            <a:schemeClr val="bg1">
              <a:lumMod val="85000"/>
            </a:schemeClr>
          </a:solidFill>
          <a:ln>
            <a:solidFill>
              <a:schemeClr val="tx1"/>
            </a:solidFill>
          </a:ln>
        </p:spPr>
        <p:txBody>
          <a:bodyPr wrap="square" rtlCol="0">
            <a:spAutoFit/>
          </a:bodyPr>
          <a:lstStyle/>
          <a:p>
            <a:pPr algn="ctr"/>
            <a:r>
              <a:rPr lang="en-GB" b="1" dirty="0"/>
              <a:t>Year group: 1 Term</a:t>
            </a:r>
            <a:r>
              <a:rPr lang="en-GB" b="1"/>
              <a:t>: Spring 2 </a:t>
            </a:r>
            <a:r>
              <a:rPr lang="en-GB" b="1" dirty="0"/>
              <a:t>Topic: Inspired by Florals and Fauna (Access Art) </a:t>
            </a:r>
          </a:p>
        </p:txBody>
      </p:sp>
      <p:pic>
        <p:nvPicPr>
          <p:cNvPr id="2" name="Picture 1"/>
          <p:cNvPicPr>
            <a:picLocks noChangeAspect="1"/>
          </p:cNvPicPr>
          <p:nvPr/>
        </p:nvPicPr>
        <p:blipFill>
          <a:blip r:embed="rId3"/>
          <a:stretch>
            <a:fillRect/>
          </a:stretch>
        </p:blipFill>
        <p:spPr>
          <a:xfrm>
            <a:off x="11650550" y="262826"/>
            <a:ext cx="646424" cy="675542"/>
          </a:xfrm>
          <a:prstGeom prst="rect">
            <a:avLst/>
          </a:prstGeom>
        </p:spPr>
      </p:pic>
      <p:pic>
        <p:nvPicPr>
          <p:cNvPr id="5" name="Picture 4">
            <a:extLst>
              <a:ext uri="{FF2B5EF4-FFF2-40B4-BE49-F238E27FC236}">
                <a16:creationId xmlns:a16="http://schemas.microsoft.com/office/drawing/2014/main" id="{F09CC62D-01B2-4657-8B0A-710BAB1A72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6967" y="6577161"/>
            <a:ext cx="261083" cy="280788"/>
          </a:xfrm>
          <a:prstGeom prst="rect">
            <a:avLst/>
          </a:prstGeom>
        </p:spPr>
      </p:pic>
      <p:pic>
        <p:nvPicPr>
          <p:cNvPr id="18" name="Picture 17">
            <a:extLst>
              <a:ext uri="{FF2B5EF4-FFF2-40B4-BE49-F238E27FC236}">
                <a16:creationId xmlns:a16="http://schemas.microsoft.com/office/drawing/2014/main" id="{18F219EA-2F78-4787-A17E-688C543862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4490" y="6600596"/>
            <a:ext cx="279326" cy="274426"/>
          </a:xfrm>
          <a:prstGeom prst="rect">
            <a:avLst/>
          </a:prstGeom>
        </p:spPr>
      </p:pic>
      <p:pic>
        <p:nvPicPr>
          <p:cNvPr id="19" name="Picture 18">
            <a:extLst>
              <a:ext uri="{FF2B5EF4-FFF2-40B4-BE49-F238E27FC236}">
                <a16:creationId xmlns:a16="http://schemas.microsoft.com/office/drawing/2014/main" id="{2AF96244-CFA8-440C-B667-CF041C5154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6594235"/>
            <a:ext cx="285801" cy="280787"/>
          </a:xfrm>
          <a:prstGeom prst="rect">
            <a:avLst/>
          </a:prstGeom>
        </p:spPr>
      </p:pic>
      <p:pic>
        <p:nvPicPr>
          <p:cNvPr id="23" name="Picture 22">
            <a:extLst>
              <a:ext uri="{FF2B5EF4-FFF2-40B4-BE49-F238E27FC236}">
                <a16:creationId xmlns:a16="http://schemas.microsoft.com/office/drawing/2014/main" id="{32EB0DFB-8195-42F4-971D-472D5E7E39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4964" y="6597279"/>
            <a:ext cx="312805" cy="260670"/>
          </a:xfrm>
          <a:prstGeom prst="rect">
            <a:avLst/>
          </a:prstGeom>
        </p:spPr>
      </p:pic>
      <p:pic>
        <p:nvPicPr>
          <p:cNvPr id="16" name="Picture 15">
            <a:extLst>
              <a:ext uri="{FF2B5EF4-FFF2-40B4-BE49-F238E27FC236}">
                <a16:creationId xmlns:a16="http://schemas.microsoft.com/office/drawing/2014/main" id="{99342677-41CD-45CE-8B05-364473C1CFF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22390" y="7995680"/>
            <a:ext cx="753247" cy="553491"/>
          </a:xfrm>
          <a:prstGeom prst="rect">
            <a:avLst/>
          </a:prstGeom>
        </p:spPr>
      </p:pic>
      <p:pic>
        <p:nvPicPr>
          <p:cNvPr id="21" name="Picture 20">
            <a:extLst>
              <a:ext uri="{FF2B5EF4-FFF2-40B4-BE49-F238E27FC236}">
                <a16:creationId xmlns:a16="http://schemas.microsoft.com/office/drawing/2014/main" id="{0365DC24-46B4-4B45-BEAB-A585D767C4B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89369" y="4716772"/>
            <a:ext cx="22862" cy="167655"/>
          </a:xfrm>
          <a:prstGeom prst="rect">
            <a:avLst/>
          </a:prstGeom>
        </p:spPr>
      </p:pic>
      <p:pic>
        <p:nvPicPr>
          <p:cNvPr id="25" name="Picture 24">
            <a:extLst>
              <a:ext uri="{FF2B5EF4-FFF2-40B4-BE49-F238E27FC236}">
                <a16:creationId xmlns:a16="http://schemas.microsoft.com/office/drawing/2014/main" id="{B09CC118-1C17-4FCA-9604-4A6A8E5BA38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63838" y="7950787"/>
            <a:ext cx="756577" cy="598384"/>
          </a:xfrm>
          <a:prstGeom prst="rect">
            <a:avLst/>
          </a:prstGeom>
        </p:spPr>
      </p:pic>
      <p:pic>
        <p:nvPicPr>
          <p:cNvPr id="29" name="Picture 28">
            <a:extLst>
              <a:ext uri="{FF2B5EF4-FFF2-40B4-BE49-F238E27FC236}">
                <a16:creationId xmlns:a16="http://schemas.microsoft.com/office/drawing/2014/main" id="{B0B14DDC-FB42-4F77-A225-5FEA30218F9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3908616" y="7813916"/>
            <a:ext cx="663384" cy="663384"/>
          </a:xfrm>
          <a:prstGeom prst="rect">
            <a:avLst/>
          </a:prstGeom>
        </p:spPr>
      </p:pic>
      <p:pic>
        <p:nvPicPr>
          <p:cNvPr id="32" name="Picture 31">
            <a:extLst>
              <a:ext uri="{FF2B5EF4-FFF2-40B4-BE49-F238E27FC236}">
                <a16:creationId xmlns:a16="http://schemas.microsoft.com/office/drawing/2014/main" id="{91B6C234-3928-443D-AF1D-FFB8B6E2B8B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5903843" y="7950787"/>
            <a:ext cx="687890" cy="477771"/>
          </a:xfrm>
          <a:prstGeom prst="rect">
            <a:avLst/>
          </a:prstGeom>
        </p:spPr>
      </p:pic>
      <p:pic>
        <p:nvPicPr>
          <p:cNvPr id="34" name="Picture 33">
            <a:extLst>
              <a:ext uri="{FF2B5EF4-FFF2-40B4-BE49-F238E27FC236}">
                <a16:creationId xmlns:a16="http://schemas.microsoft.com/office/drawing/2014/main" id="{DE99628B-5032-41AD-82FC-47BDB87FE6B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21819" y="7916062"/>
            <a:ext cx="881069" cy="529281"/>
          </a:xfrm>
          <a:prstGeom prst="rect">
            <a:avLst/>
          </a:prstGeom>
        </p:spPr>
      </p:pic>
      <p:pic>
        <p:nvPicPr>
          <p:cNvPr id="36" name="Picture 35">
            <a:extLst>
              <a:ext uri="{FF2B5EF4-FFF2-40B4-BE49-F238E27FC236}">
                <a16:creationId xmlns:a16="http://schemas.microsoft.com/office/drawing/2014/main" id="{332247BD-B55A-45EC-90C2-11E2C1FC3C9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997433" y="8019002"/>
            <a:ext cx="627973" cy="462717"/>
          </a:xfrm>
          <a:prstGeom prst="rect">
            <a:avLst/>
          </a:prstGeom>
        </p:spPr>
      </p:pic>
      <p:pic>
        <p:nvPicPr>
          <p:cNvPr id="38" name="Picture 37">
            <a:extLst>
              <a:ext uri="{FF2B5EF4-FFF2-40B4-BE49-F238E27FC236}">
                <a16:creationId xmlns:a16="http://schemas.microsoft.com/office/drawing/2014/main" id="{F7E59ABF-71E6-4430-8CDD-6106539BAF1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a:off x="10853842" y="7970656"/>
            <a:ext cx="730461" cy="545839"/>
          </a:xfrm>
          <a:prstGeom prst="rect">
            <a:avLst/>
          </a:prstGeom>
        </p:spPr>
      </p:pic>
      <p:pic>
        <p:nvPicPr>
          <p:cNvPr id="40" name="Picture 39">
            <a:extLst>
              <a:ext uri="{FF2B5EF4-FFF2-40B4-BE49-F238E27FC236}">
                <a16:creationId xmlns:a16="http://schemas.microsoft.com/office/drawing/2014/main" id="{60027826-CDD1-457A-8505-8E448593002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2156373" y="6932930"/>
            <a:ext cx="281202" cy="312447"/>
          </a:xfrm>
          <a:prstGeom prst="rect">
            <a:avLst/>
          </a:prstGeom>
        </p:spPr>
      </p:pic>
      <p:pic>
        <p:nvPicPr>
          <p:cNvPr id="42" name="Picture 41">
            <a:extLst>
              <a:ext uri="{FF2B5EF4-FFF2-40B4-BE49-F238E27FC236}">
                <a16:creationId xmlns:a16="http://schemas.microsoft.com/office/drawing/2014/main" id="{F24C28EF-F9AD-421D-8AB7-CD0CA3CD5DB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523166" y="6401298"/>
            <a:ext cx="352549" cy="316257"/>
          </a:xfrm>
          <a:prstGeom prst="rect">
            <a:avLst/>
          </a:prstGeom>
        </p:spPr>
      </p:pic>
      <p:pic>
        <p:nvPicPr>
          <p:cNvPr id="6" name="Picture 5">
            <a:extLst>
              <a:ext uri="{FF2B5EF4-FFF2-40B4-BE49-F238E27FC236}">
                <a16:creationId xmlns:a16="http://schemas.microsoft.com/office/drawing/2014/main" id="{BE26B745-8FF6-4F1A-902A-D2DE611A5CA2}"/>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903843" y="4726560"/>
            <a:ext cx="916048" cy="933530"/>
          </a:xfrm>
          <a:prstGeom prst="rect">
            <a:avLst/>
          </a:prstGeom>
        </p:spPr>
      </p:pic>
    </p:spTree>
    <p:extLst>
      <p:ext uri="{BB962C8B-B14F-4D97-AF65-F5344CB8AC3E}">
        <p14:creationId xmlns:p14="http://schemas.microsoft.com/office/powerpoint/2010/main" val="7489079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1719</TotalTime>
  <Words>505</Words>
  <Application>Microsoft Office PowerPoint</Application>
  <PresentationFormat>A3 Paper (297x420 mm)</PresentationFormat>
  <Paragraphs>49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OneIT Services and 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Bedwell</dc:creator>
  <cp:lastModifiedBy>Tracey Johnson</cp:lastModifiedBy>
  <cp:revision>66</cp:revision>
  <dcterms:created xsi:type="dcterms:W3CDTF">2021-12-06T11:27:23Z</dcterms:created>
  <dcterms:modified xsi:type="dcterms:W3CDTF">2025-01-06T12:59:26Z</dcterms:modified>
</cp:coreProperties>
</file>